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71"/>
  </p:notesMasterIdLst>
  <p:sldIdLst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59" r:id="rId47"/>
    <p:sldId id="360" r:id="rId48"/>
    <p:sldId id="385" r:id="rId49"/>
    <p:sldId id="361" r:id="rId50"/>
    <p:sldId id="363" r:id="rId51"/>
    <p:sldId id="364" r:id="rId52"/>
    <p:sldId id="365" r:id="rId53"/>
    <p:sldId id="366" r:id="rId54"/>
    <p:sldId id="367" r:id="rId55"/>
    <p:sldId id="368" r:id="rId56"/>
    <p:sldId id="369" r:id="rId57"/>
    <p:sldId id="370" r:id="rId58"/>
    <p:sldId id="371" r:id="rId59"/>
    <p:sldId id="375" r:id="rId60"/>
    <p:sldId id="376" r:id="rId61"/>
    <p:sldId id="372" r:id="rId62"/>
    <p:sldId id="377" r:id="rId63"/>
    <p:sldId id="379" r:id="rId64"/>
    <p:sldId id="380" r:id="rId65"/>
    <p:sldId id="381" r:id="rId66"/>
    <p:sldId id="378" r:id="rId67"/>
    <p:sldId id="382" r:id="rId68"/>
    <p:sldId id="383" r:id="rId69"/>
    <p:sldId id="384" r:id="rId70"/>
  </p:sldIdLst>
  <p:sldSz cx="12192000" cy="6858000"/>
  <p:notesSz cx="6858000" cy="88915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384"/>
    <a:srgbClr val="637688"/>
    <a:srgbClr val="AACAD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57150" cy="5715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" Type="http://schemas.openxmlformats.org/officeDocument/2006/relationships/slide" Target="slides/slide4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6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6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06E59-2B76-4FC1-8D48-13E55BCF08DF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1111250"/>
            <a:ext cx="5334000" cy="3000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279077"/>
            <a:ext cx="5486400" cy="3501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445466"/>
            <a:ext cx="2971800" cy="4461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445466"/>
            <a:ext cx="2971800" cy="4461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2FE7E-F8CA-42A5-BCA6-D45680F15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6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AF8F4-99B6-44D8-BBD9-BFC31A48A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F9B95F-2A5C-44F6-AAE2-B326E9EAB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6DA42-6162-4280-B13E-053DD0B4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F245-F17B-4A0B-8235-12E9CAD93E82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A536C-828A-4709-8FE0-5E2E25BAB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dddd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08069-156D-4B21-896A-B46052315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B03A-05AB-45EF-A988-5ADCC989B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73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91D88-7B72-4238-BE9F-D06C1125B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3DC455-E0E1-460D-AB1D-DF16A21AE9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23EC2-51DB-4A5E-A425-54C71CC07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8EDB-9432-49F4-AB90-9282BD2FF2B4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D7EE7-C0EA-4409-BAF3-700C366A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dddd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B2B9E-D777-46CB-9C1F-D4D674768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B03A-05AB-45EF-A988-5ADCC989B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8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46387F-DA78-4D77-851B-18FCB74E2F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D182DF-EC25-46E5-9824-10294BAE8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17F2A-DC8C-414B-8501-7EAEB9BFE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045D-BBF1-499A-91F9-9699E6193BC2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3E0C3-AA70-4B11-96AD-F85E02EC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dddd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64555-FE9B-4756-A00A-F0445F208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B03A-05AB-45EF-A988-5ADCC989B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1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55167-84C6-4575-B8B7-3D2B1EA6B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598905-C0E8-44D2-A241-530CF065E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5B902-EDBC-4449-BB19-419606D01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2C87-8768-4AC6-A0A3-F655242A831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067E3-2CE3-41B5-A213-171E314E2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6028-5A91-4AFE-9E3B-61EBF17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2899-0134-4C03-A131-83B990B7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73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D4A8-7B93-4CDD-8AE3-AC3744618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40BFE-6381-450A-B030-8C94ED222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B5BF1-0D62-4F60-B281-B829BA11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2C87-8768-4AC6-A0A3-F655242A831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5FFCC-86E5-415C-A77D-4109B0A21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1B65E-881D-4046-97AD-D035BA5F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2899-0134-4C03-A131-83B990B7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73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4DC85-14D0-4C9F-A6AF-2DC40DD33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20206-C87D-4524-82C4-8A781E2B2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BFB82-1CE2-4623-BB95-E0632242E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2C87-8768-4AC6-A0A3-F655242A831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2C7C4-7239-4759-A7AB-807DD3DFA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4D75D-F2C3-487C-AA18-590A8A46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2899-0134-4C03-A131-83B990B7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3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008C7-A0D9-46EE-9014-418337DD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1AD6B-5F84-42A9-AD00-A3695595D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502C97-B771-41D5-9A96-6BFE95A33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B91DD-EBE9-45ED-8970-F845AB62F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2C87-8768-4AC6-A0A3-F655242A831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6E3C0-3D70-4613-BDB0-7D75B2CDB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2A81C-3610-46E5-A9D9-71FC73468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2899-0134-4C03-A131-83B990B7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51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050FB-85DF-490A-86FD-11CC3135B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71A2E-AF45-436D-A3FC-84B12A840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2B7640-EB12-45CB-952F-EB5C3A0BC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65514D-8798-40C5-895B-3EDF047895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3B7D41-D0E9-4D0A-887C-CACB4C9590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754913-F026-412D-A4E6-B72CEF945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2C87-8768-4AC6-A0A3-F655242A831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2FC0B3-E7A3-4622-8588-60D1E16BA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D1B3C1-0334-4175-8712-24B3CC3C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2899-0134-4C03-A131-83B990B7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16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F7B84DA-0D1F-47CA-8225-C78F5BC5155F}"/>
              </a:ext>
            </a:extLst>
          </p:cNvPr>
          <p:cNvSpPr/>
          <p:nvPr userDrawn="1"/>
        </p:nvSpPr>
        <p:spPr>
          <a:xfrm>
            <a:off x="2006600" y="365125"/>
            <a:ext cx="9652000" cy="4864100"/>
          </a:xfrm>
          <a:prstGeom prst="rect">
            <a:avLst/>
          </a:prstGeom>
          <a:noFill/>
          <a:ln w="142875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4A81F-765A-4274-B412-051A4A56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C2017-5FF2-4FB7-BDF5-C46BA140C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2C87-8768-4AC6-A0A3-F655242A831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BC8623-2EF0-432B-BAC1-4C85E9C6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004A41-F24C-4ACF-A541-59FA5C3C9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2899-0134-4C03-A131-83B990B7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74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5530D2-AA29-4BA8-9D82-9553B644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2C87-8768-4AC6-A0A3-F655242A831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EAFE1E-ABB9-442C-A861-A97EA09B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5D9D9-EBC4-4A42-A15B-27712DD4B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2899-0134-4C03-A131-83B990B7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72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AF6DD-B414-469D-9AF9-052B05E22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9ECED8-C4D4-46EA-9C83-70CA910A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2C87-8768-4AC6-A0A3-F655242A831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D37E0F-E5A8-4EE6-8A48-BEDD54436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Configure a gateway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DE263B-D59D-4BC2-80C1-31E00B8E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2899-0134-4C03-A131-83B990B7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2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9764D-A7F6-4DED-87EA-4130F994C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D77EF-0EFF-4F9C-B461-07B382F7B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9963D-682D-41A8-830E-CB023CEA6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B935-00B0-4AAD-9FBB-B3C9D9B5C0D0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AAC0B-3D47-4D38-BC31-EFE6E09C9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dddd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CEB6E-FFBC-4E02-9C2E-F58DD3E8A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B03A-05AB-45EF-A988-5ADCC989B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00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D10E4-E84C-490A-AD0F-6A8D2737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BFB8-1E93-4DEA-BC8E-BFAC7C1BA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F9583D-AADE-4D24-B740-08E0E90BE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1500B-8126-4D46-9F0D-CB75CC253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2C87-8768-4AC6-A0A3-F655242A831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BBA5CF-1746-4D05-B301-EB76EC697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7B064-C027-4A18-BB3D-0DFF8BFC4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2899-0134-4C03-A131-83B990B7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26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28E4F-82FA-49C5-AE5D-103C140FE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C493A4-D467-4CE0-9544-EFBAB667EE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F534B-DCF6-4822-9F17-2753AF105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7F43B-8D1A-4ACB-9757-995B0B1C4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2C87-8768-4AC6-A0A3-F655242A831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9CCB46-9911-4108-98F4-B4BBD1979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52BAB-7489-4610-8A41-C0306D260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2899-0134-4C03-A131-83B990B7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88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D90AA-7A48-4A58-8BC1-60C73D253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218501-43EE-4849-9976-B56F11775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14BE1-5E31-4DA4-9F45-FC6FBBE0C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2C87-8768-4AC6-A0A3-F655242A831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2D555-0665-404E-8FCD-E9B2048C8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A8D81-2EFD-4A40-B626-E35880A5F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2899-0134-4C03-A131-83B990B7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71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DDC306-9E6D-4D9E-9E7E-E474DFAEA5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65C23-2022-4565-8309-31F1D23258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F02A2-4DCC-4588-B1F8-810C9B64B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2C87-8768-4AC6-A0A3-F655242A831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63FFF-11C9-46AC-BD94-863B60242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B08C7-6B53-4223-92CA-A1F3ED406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2899-0134-4C03-A131-83B990B7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30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4333B-DECC-436C-B470-329B1BDE3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5C08BA-37FB-4E1A-8846-E8C454D0C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87438-5474-4ECC-8F82-42C56F970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0D37-B742-49A8-B38D-AF797F1EB275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AA2D5-7105-4D6C-8F99-CB2F481E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DCB07-9015-40FF-8262-C354F5812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6E9B-9CF6-4A80-B5AF-2B35F53A4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04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145F7-8176-41CF-ACA9-007B3169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EA9C3-339E-4537-8EF3-8A60CEDD4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E23EE-8D83-4BE6-9FB5-AB88A38AD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0D37-B742-49A8-B38D-AF797F1EB275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632EE-9720-466A-9CE6-2749A9A7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BCC5E-AC22-44CF-9D77-E0C9A5D73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6E9B-9CF6-4A80-B5AF-2B35F53A4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18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B226D-1FBD-45E4-A670-50DC67D55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C4481-2800-4738-B382-C07A04A7B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72FBA-F912-4FEA-8826-1994BB40A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0D37-B742-49A8-B38D-AF797F1EB275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79169-9796-48AD-9A7D-76A92624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C82AF-3B82-4EFE-9ACF-A3025502B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6E9B-9CF6-4A80-B5AF-2B35F53A4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68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C3B30-F1C3-48A8-AD99-5932309A6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DE9CB-5AF3-4833-AD9C-37936EEF0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C6E563-0DF7-457B-9D6B-77241D904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F8704-B80F-4153-8268-0021EEE2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0D37-B742-49A8-B38D-AF797F1EB275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928E0B-7233-4E3E-8D7F-2DD9E9C34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0F601-856C-46F0-9A4B-2B0B0A0F7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6E9B-9CF6-4A80-B5AF-2B35F53A4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28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9B3FC-2FC8-435E-A472-E4A4BF301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D96FD-C34E-473F-9BA5-F399578CD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71ECCA-88A4-4152-8895-0E0360D89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D9AFE7-E54E-4C5E-B456-2DCEB33C7B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71F8F-2558-4845-92B0-CA68082CF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E4B9B5-228F-45F3-826C-1742985CE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0D37-B742-49A8-B38D-AF797F1EB275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6D15A4-57D2-4CC7-82C3-376E282C5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453E91-F8C8-4979-89A2-642585C12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6E9B-9CF6-4A80-B5AF-2B35F53A4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24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AE59B-3B3E-405D-90AA-0ADDEA90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3BCCC3-6195-4090-AFDF-91C7260A4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0D37-B742-49A8-B38D-AF797F1EB275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9C756E-A7DB-40B8-A57F-101C48413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C5578E-292E-46B9-9732-D4192C2D0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6E9B-9CF6-4A80-B5AF-2B35F53A4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1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1FF7F-A14B-41D0-A003-4CE6FA061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D2DFF-20FA-4AEB-9AB3-8AB32CBE2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7B624-C88D-495E-BA48-86F008D65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2869D-4548-45FD-B42D-E345853F6B4B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E72DB-FD06-414C-94D9-5DA26ED3F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dddd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C6AF9-533D-4931-AB42-D2C550ABC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B03A-05AB-45EF-A988-5ADCC989B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167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4F0C63-B0CD-45F6-B571-C63A031FC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0D37-B742-49A8-B38D-AF797F1EB275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C9C6DC-FA3B-401C-A1F7-8888E089D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6EB24-E805-4A07-AE62-E80C9C497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6E9B-9CF6-4A80-B5AF-2B35F53A4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43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CE63-A8B8-45EE-BD6D-66F29AD38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F0FCB-6783-443C-AEC6-F05BF56FB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DBA3E-1617-4F84-B1C4-A1F089B3E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CF03A-4225-40AF-9342-53C062520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0D37-B742-49A8-B38D-AF797F1EB275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FAC3D-A044-4A75-A04B-C7D765914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2B91C-75D4-44D4-85ED-4EA769E4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6E9B-9CF6-4A80-B5AF-2B35F53A4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065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5AF28-EEAB-441E-B1E5-82AB270E8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5E0E74-4F32-406E-891E-DBD3B3571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169A50-1D75-4B1F-9166-CBF761A95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BF1EE-FE55-4F42-B07C-FF968B92F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0D37-B742-49A8-B38D-AF797F1EB275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63516-60F6-4C1F-8AE4-E34319DC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0803B-E0D6-4ACA-A5E2-CF657514B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6E9B-9CF6-4A80-B5AF-2B35F53A4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12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6F8AD-2599-4F6D-8BCD-C0242586D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3E961-0676-4F21-AEBF-C2BDC85C2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B34B6-89CE-4CC6-8624-D3A73FD40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0D37-B742-49A8-B38D-AF797F1EB275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A8C42-0CE8-4FDD-B344-95CAF5750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65E34-768F-426B-856C-A613709F2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6E9B-9CF6-4A80-B5AF-2B35F53A4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63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E0D674-0E0C-4CEF-AE30-19F2FF805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BF671F-E58A-48DB-B207-CF6115D97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B0A9F-702C-41E3-AE66-38F4A6F7C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0D37-B742-49A8-B38D-AF797F1EB275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3DC8A-C18E-4032-B682-AC48B2A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38A7E-A244-4239-9D00-AA51FD098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6E9B-9CF6-4A80-B5AF-2B35F53A4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09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8EAA7-8DF6-4420-B5D0-C2BBA8909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386C9-1C81-43CE-A169-71CDAFE424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168377-C74D-491F-AE9E-D7989C0BC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CBE38-142F-4421-84A7-903FB0B1B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1085-30A1-4051-A512-28F43311AAF3}" type="datetime1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4440C-C60E-40EE-8B58-3BFB3C465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dddd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03326-9C2A-4A5D-84D2-4F64C1940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B03A-05AB-45EF-A988-5ADCC989B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1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26533-9B7E-49EA-8AFD-45B553694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5FFE9-70C0-458C-AC8A-D81DC288D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FFAE8C-D374-469B-B97E-E60A8D427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A1BA96-00E8-4415-999E-DADFFA9366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A2EF46-ACED-469D-8697-B015D0E143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76A1D2-BA3A-4D82-8ED3-BD4174836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17B5-1EC7-45DC-AFD5-23DC6968F067}" type="datetime1">
              <a:rPr lang="en-US" smtClean="0"/>
              <a:t>11/13/2018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BE92C4-A867-4B79-8CF3-784006D0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dddd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2ECF32-0C1A-4046-AC2C-8C7D642E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B03A-05AB-45EF-A988-5ADCC989B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3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6E7F1-D999-48C6-9203-0C2D978C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807605-F679-4B8C-9BD1-9853EFBCB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239F-8934-41C4-9FF4-5FC07D26FB68}" type="datetime1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67A03C-56DD-4E8B-AC7A-284FCD930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dddd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84319A-C64D-4B67-83A6-03F28468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B03A-05AB-45EF-A988-5ADCC989B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6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0529C3-50BB-4904-9EC2-9F9E3A791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6800-5BED-40EA-8F54-CB4E6D954BFD}" type="datetime1">
              <a:rPr lang="en-US" smtClean="0"/>
              <a:t>11/13/2018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E3F566-353F-4398-B84E-464C6E0D1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dddd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0FF51-27FA-4664-9DE0-1685431B8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B03A-05AB-45EF-A988-5ADCC989B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56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3389C-7228-4AA6-A34B-D39202D15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E0DC0-EA59-4137-AA19-C99BE6A49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C0831-41E7-4E1F-BF5D-D254490B4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505D4A-8767-4D5A-B2C0-098033C87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475C-6ECB-482A-B928-BB11AD12FEC8}" type="datetime1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56505-B6F3-4B6F-9D8D-D2DF5B63A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dddd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26D46-A0DD-4E73-AFDF-70E7FAC45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B03A-05AB-45EF-A988-5ADCC989B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26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27DB8-4C14-4B0B-B92D-5BF658969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4A41D4-1276-4C5E-B049-C9DDE42708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0B8DE-82E2-43EF-A84F-8DDAEC62B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7C5F3-CAC7-4EDF-AA88-4B5405750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2A7E-C339-40C9-B47B-5E771E734297}" type="datetime1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FB8AF-E28E-4F74-A0B2-54DD19FB6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dddd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97AD4-86D2-4A29-B8D5-B2D0183A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B03A-05AB-45EF-A988-5ADCC989B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9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FB567B-2504-41E3-82DD-4A50D709A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F8417-C1FC-4455-AE22-E91093762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8A8EC-2128-4110-98AD-6766317FDA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89C57-AB67-44A7-92FB-96EF7961F28B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64C68-C4E2-4089-AA45-CF7BB91C8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dddd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F8F00-F15C-4D43-8048-F3587D368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0B03A-05AB-45EF-A988-5ADCC989B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1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9AB8D-E5D1-4274-8C08-D8BFFAB9C1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8469" y="6351391"/>
            <a:ext cx="1078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62C87-8768-4AC6-A0A3-F655242A831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F47AE-3F48-4DC0-B0E1-1DB6E291F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499" y="6356350"/>
            <a:ext cx="3747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How to Configure a gateway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F0784-3C79-4C86-9C29-0CD93A1A4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23500" y="6356350"/>
            <a:ext cx="113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52899-0134-4C03-A131-83B990B7579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68C8758-DCF8-4B86-B411-FF646AD0FE3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31" y="6395214"/>
            <a:ext cx="649169" cy="114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704C4C-BFDB-4C98-B6CD-4EB312D2314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4" y="5821771"/>
            <a:ext cx="1426092" cy="4988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A35470-259B-481F-971E-1A74DA3A32DE}"/>
              </a:ext>
            </a:extLst>
          </p:cNvPr>
          <p:cNvSpPr txBox="1"/>
          <p:nvPr userDrawn="1"/>
        </p:nvSpPr>
        <p:spPr>
          <a:xfrm flipH="1">
            <a:off x="521452" y="63206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130178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4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945B04-4149-40C0-BADB-812498FA6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AFD79-BFD2-456E-B712-8F01BF7E9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427BC-83A9-4EF2-84FD-860AC7224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40D37-B742-49A8-B38D-AF797F1EB275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D3CE6-A998-488B-977A-629B1FF1E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D437E-F73D-41D7-BD16-828FD689B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06E9B-9CF6-4A80-B5AF-2B35F53A4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6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jpe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0.jpe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10.jpe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10.jpe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BY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2ED511E-3976-4F8B-A499-52F1D9E1A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540858"/>
            <a:ext cx="9134475" cy="1919416"/>
          </a:xfrm>
          <a:solidFill>
            <a:srgbClr val="82838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CÓMO CONFIGURAR</a:t>
            </a:r>
            <a:br>
              <a:rPr lang="en-US" sz="4000" b="1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</a:br>
            <a:r>
              <a:rPr lang="en-US" sz="4000" b="1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LOS GATEWAYS</a:t>
            </a:r>
          </a:p>
        </p:txBody>
      </p:sp>
    </p:spTree>
    <p:extLst>
      <p:ext uri="{BB962C8B-B14F-4D97-AF65-F5344CB8AC3E}">
        <p14:creationId xmlns:p14="http://schemas.microsoft.com/office/powerpoint/2010/main" val="3083637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9452D0-184E-407C-86A1-06355636B194}"/>
              </a:ext>
            </a:extLst>
          </p:cNvPr>
          <p:cNvSpPr txBox="1"/>
          <p:nvPr/>
        </p:nvSpPr>
        <p:spPr>
          <a:xfrm flipH="1">
            <a:off x="3208115" y="4703625"/>
            <a:ext cx="155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AE3B24-9375-4CC7-A272-BAFA5622BB1A}"/>
              </a:ext>
            </a:extLst>
          </p:cNvPr>
          <p:cNvSpPr txBox="1"/>
          <p:nvPr/>
        </p:nvSpPr>
        <p:spPr>
          <a:xfrm flipH="1">
            <a:off x="2472830" y="1490008"/>
            <a:ext cx="7261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Así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es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como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configura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 gateway para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integrar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los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uso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energía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que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vienen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Modbus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hacia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sistema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edificios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BACnet.</a:t>
            </a:r>
          </a:p>
        </p:txBody>
      </p:sp>
    </p:spTree>
    <p:extLst>
      <p:ext uri="{BB962C8B-B14F-4D97-AF65-F5344CB8AC3E}">
        <p14:creationId xmlns:p14="http://schemas.microsoft.com/office/powerpoint/2010/main" val="1822409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9452D0-184E-407C-86A1-06355636B194}"/>
              </a:ext>
            </a:extLst>
          </p:cNvPr>
          <p:cNvSpPr txBox="1"/>
          <p:nvPr/>
        </p:nvSpPr>
        <p:spPr>
          <a:xfrm flipH="1">
            <a:off x="3208115" y="4703625"/>
            <a:ext cx="155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AE3B24-9375-4CC7-A272-BAFA5622BB1A}"/>
              </a:ext>
            </a:extLst>
          </p:cNvPr>
          <p:cNvSpPr txBox="1"/>
          <p:nvPr/>
        </p:nvSpPr>
        <p:spPr>
          <a:xfrm flipH="1">
            <a:off x="1426720" y="1237964"/>
            <a:ext cx="726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Primero </a:t>
            </a:r>
            <a:r>
              <a:rPr lang="en-US" sz="2000" dirty="0" err="1"/>
              <a:t>tenemos</a:t>
            </a:r>
            <a:r>
              <a:rPr lang="en-US" sz="2000" dirty="0"/>
              <a:t> que </a:t>
            </a:r>
            <a:r>
              <a:rPr lang="en-US" sz="2000" dirty="0" err="1"/>
              <a:t>definir</a:t>
            </a:r>
            <a:r>
              <a:rPr lang="en-US" sz="2000" dirty="0"/>
              <a:t> un cache para </a:t>
            </a:r>
            <a:r>
              <a:rPr lang="en-US" sz="2000" dirty="0" err="1"/>
              <a:t>guardar</a:t>
            </a:r>
            <a:r>
              <a:rPr lang="en-US" sz="2000" dirty="0"/>
              <a:t> </a:t>
            </a:r>
            <a:r>
              <a:rPr lang="en-US" sz="2000" dirty="0" err="1"/>
              <a:t>algunos</a:t>
            </a:r>
            <a:r>
              <a:rPr lang="en-US" sz="2000" dirty="0"/>
              <a:t> </a:t>
            </a:r>
            <a:r>
              <a:rPr lang="en-US" sz="2000" dirty="0" err="1"/>
              <a:t>datos</a:t>
            </a:r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F8B738-ACA7-4A4D-903F-A1D113FB4410}"/>
              </a:ext>
            </a:extLst>
          </p:cNvPr>
          <p:cNvSpPr/>
          <p:nvPr/>
        </p:nvSpPr>
        <p:spPr>
          <a:xfrm>
            <a:off x="5181599" y="342900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5E4D1F2-8CA9-476B-8D8D-73B6EE2BD707}"/>
              </a:ext>
            </a:extLst>
          </p:cNvPr>
          <p:cNvSpPr/>
          <p:nvPr/>
        </p:nvSpPr>
        <p:spPr>
          <a:xfrm>
            <a:off x="7358888" y="2387714"/>
            <a:ext cx="2187254" cy="1786721"/>
          </a:xfrm>
          <a:prstGeom prst="wedgeRoundRectCallout">
            <a:avLst>
              <a:gd name="adj1" fmla="val -69606"/>
              <a:gd name="adj2" fmla="val 39282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es una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ubicación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donde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podemos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guardar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Aquí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podemos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guardar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número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ctr"/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07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9452D0-184E-407C-86A1-06355636B194}"/>
              </a:ext>
            </a:extLst>
          </p:cNvPr>
          <p:cNvSpPr txBox="1"/>
          <p:nvPr/>
        </p:nvSpPr>
        <p:spPr>
          <a:xfrm flipH="1">
            <a:off x="3208115" y="4703625"/>
            <a:ext cx="155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F8B738-ACA7-4A4D-903F-A1D113FB4410}"/>
              </a:ext>
            </a:extLst>
          </p:cNvPr>
          <p:cNvSpPr/>
          <p:nvPr/>
        </p:nvSpPr>
        <p:spPr>
          <a:xfrm>
            <a:off x="5181599" y="342900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4DCB6B-B138-45EB-8BB4-F1675B582840}"/>
              </a:ext>
            </a:extLst>
          </p:cNvPr>
          <p:cNvSpPr txBox="1"/>
          <p:nvPr/>
        </p:nvSpPr>
        <p:spPr>
          <a:xfrm flipH="1">
            <a:off x="1426720" y="1237964"/>
            <a:ext cx="726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Primero </a:t>
            </a:r>
            <a:r>
              <a:rPr lang="en-US" sz="2000" dirty="0" err="1"/>
              <a:t>tenemos</a:t>
            </a:r>
            <a:r>
              <a:rPr lang="en-US" sz="2000" dirty="0"/>
              <a:t> que </a:t>
            </a:r>
            <a:r>
              <a:rPr lang="en-US" sz="2000" dirty="0" err="1"/>
              <a:t>definir</a:t>
            </a:r>
            <a:r>
              <a:rPr lang="en-US" sz="2000" dirty="0"/>
              <a:t> un cache para </a:t>
            </a:r>
            <a:r>
              <a:rPr lang="en-US" sz="2000" dirty="0" err="1"/>
              <a:t>guardar</a:t>
            </a:r>
            <a:r>
              <a:rPr lang="en-US" sz="2000" dirty="0"/>
              <a:t> </a:t>
            </a:r>
            <a:r>
              <a:rPr lang="en-US" sz="2000" dirty="0" err="1"/>
              <a:t>algunos</a:t>
            </a:r>
            <a:r>
              <a:rPr lang="en-US" sz="2000" dirty="0"/>
              <a:t> </a:t>
            </a:r>
            <a:r>
              <a:rPr lang="en-US" sz="2000" dirty="0" err="1"/>
              <a:t>datos</a:t>
            </a:r>
            <a:endParaRPr lang="en-US" sz="2000" dirty="0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928DBFD0-9AA2-463A-8719-E59274F52C1B}"/>
              </a:ext>
            </a:extLst>
          </p:cNvPr>
          <p:cNvSpPr/>
          <p:nvPr/>
        </p:nvSpPr>
        <p:spPr>
          <a:xfrm>
            <a:off x="7358888" y="2387714"/>
            <a:ext cx="2187254" cy="1786721"/>
          </a:xfrm>
          <a:prstGeom prst="wedgeRoundRectCallout">
            <a:avLst>
              <a:gd name="adj1" fmla="val -69606"/>
              <a:gd name="adj2" fmla="val 39282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es una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ubicación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donde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podemos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guardar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Aquí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podemos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guardar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número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ctr"/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995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9452D0-184E-407C-86A1-06355636B194}"/>
              </a:ext>
            </a:extLst>
          </p:cNvPr>
          <p:cNvSpPr txBox="1"/>
          <p:nvPr/>
        </p:nvSpPr>
        <p:spPr>
          <a:xfrm flipH="1">
            <a:off x="3208115" y="4703625"/>
            <a:ext cx="155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AE3B24-9375-4CC7-A272-BAFA5622BB1A}"/>
              </a:ext>
            </a:extLst>
          </p:cNvPr>
          <p:cNvSpPr txBox="1"/>
          <p:nvPr/>
        </p:nvSpPr>
        <p:spPr>
          <a:xfrm flipH="1">
            <a:off x="1426720" y="1237964"/>
            <a:ext cx="726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Un cache para </a:t>
            </a:r>
            <a:r>
              <a:rPr lang="en-US" sz="2000" dirty="0" err="1"/>
              <a:t>guardar</a:t>
            </a:r>
            <a:r>
              <a:rPr lang="en-US" sz="2000" dirty="0"/>
              <a:t> </a:t>
            </a:r>
            <a:r>
              <a:rPr lang="en-US" sz="2000" dirty="0" err="1"/>
              <a:t>datos</a:t>
            </a:r>
            <a:r>
              <a:rPr lang="en-US" sz="2000" dirty="0"/>
              <a:t> </a:t>
            </a:r>
            <a:r>
              <a:rPr lang="en-US" sz="2000" dirty="0" err="1"/>
              <a:t>podría</a:t>
            </a:r>
            <a:r>
              <a:rPr lang="en-US" sz="2000" dirty="0"/>
              <a:t> ser una </a:t>
            </a:r>
            <a:r>
              <a:rPr lang="en-US" sz="2000" dirty="0" err="1"/>
              <a:t>matriz</a:t>
            </a:r>
            <a:r>
              <a:rPr lang="en-US" sz="2000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F8B738-ACA7-4A4D-903F-A1D113FB4410}"/>
              </a:ext>
            </a:extLst>
          </p:cNvPr>
          <p:cNvSpPr/>
          <p:nvPr/>
        </p:nvSpPr>
        <p:spPr>
          <a:xfrm>
            <a:off x="5181599" y="342900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5E4D1F2-8CA9-476B-8D8D-73B6EE2BD707}"/>
              </a:ext>
            </a:extLst>
          </p:cNvPr>
          <p:cNvSpPr/>
          <p:nvPr/>
        </p:nvSpPr>
        <p:spPr>
          <a:xfrm>
            <a:off x="8272880" y="2493939"/>
            <a:ext cx="2187254" cy="1353821"/>
          </a:xfrm>
          <a:prstGeom prst="wedgeRoundRectCallout">
            <a:avLst>
              <a:gd name="adj1" fmla="val -69606"/>
              <a:gd name="adj2" fmla="val 39282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cosas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guardadas</a:t>
            </a: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700BFA-7A57-4AED-8792-3CFCB4BBD9AB}"/>
              </a:ext>
            </a:extLst>
          </p:cNvPr>
          <p:cNvSpPr/>
          <p:nvPr/>
        </p:nvSpPr>
        <p:spPr>
          <a:xfrm>
            <a:off x="5333999" y="358140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21B4BC-20A9-4E24-AEB7-CDEF1B2BAD93}"/>
              </a:ext>
            </a:extLst>
          </p:cNvPr>
          <p:cNvSpPr/>
          <p:nvPr/>
        </p:nvSpPr>
        <p:spPr>
          <a:xfrm>
            <a:off x="5486399" y="373380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9020F-6BD4-4C9C-ABFA-E20F3AA823F1}"/>
              </a:ext>
            </a:extLst>
          </p:cNvPr>
          <p:cNvSpPr/>
          <p:nvPr/>
        </p:nvSpPr>
        <p:spPr>
          <a:xfrm>
            <a:off x="5638799" y="388620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887242-5749-4513-AD6D-AAAC956871F8}"/>
              </a:ext>
            </a:extLst>
          </p:cNvPr>
          <p:cNvSpPr/>
          <p:nvPr/>
        </p:nvSpPr>
        <p:spPr>
          <a:xfrm>
            <a:off x="5791199" y="403860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6FE595-49CD-4DB0-9B34-25BCFBE5B3FD}"/>
              </a:ext>
            </a:extLst>
          </p:cNvPr>
          <p:cNvSpPr/>
          <p:nvPr/>
        </p:nvSpPr>
        <p:spPr>
          <a:xfrm>
            <a:off x="5943599" y="419100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6FDD2B-E3A9-4EA0-95F4-4C2283FA2486}"/>
              </a:ext>
            </a:extLst>
          </p:cNvPr>
          <p:cNvSpPr/>
          <p:nvPr/>
        </p:nvSpPr>
        <p:spPr>
          <a:xfrm>
            <a:off x="6095999" y="434340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6718EA-86F6-4D0D-B175-AD145877E98E}"/>
              </a:ext>
            </a:extLst>
          </p:cNvPr>
          <p:cNvSpPr/>
          <p:nvPr/>
        </p:nvSpPr>
        <p:spPr>
          <a:xfrm>
            <a:off x="6248399" y="449580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83012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9452D0-184E-407C-86A1-06355636B194}"/>
              </a:ext>
            </a:extLst>
          </p:cNvPr>
          <p:cNvSpPr txBox="1"/>
          <p:nvPr/>
        </p:nvSpPr>
        <p:spPr>
          <a:xfrm flipH="1">
            <a:off x="3244828" y="4712610"/>
            <a:ext cx="155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AE3B24-9375-4CC7-A272-BAFA5622BB1A}"/>
              </a:ext>
            </a:extLst>
          </p:cNvPr>
          <p:cNvSpPr txBox="1"/>
          <p:nvPr/>
        </p:nvSpPr>
        <p:spPr>
          <a:xfrm flipH="1">
            <a:off x="1426720" y="1237964"/>
            <a:ext cx="7261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Puede</a:t>
            </a:r>
            <a:r>
              <a:rPr lang="en-US" sz="2000" dirty="0"/>
              <a:t> </a:t>
            </a:r>
            <a:r>
              <a:rPr lang="en-US" sz="2000" dirty="0" err="1"/>
              <a:t>haber</a:t>
            </a:r>
            <a:r>
              <a:rPr lang="en-US" sz="2000" dirty="0"/>
              <a:t> </a:t>
            </a:r>
            <a:r>
              <a:rPr lang="en-US" sz="2000" dirty="0" err="1"/>
              <a:t>más</a:t>
            </a:r>
            <a:r>
              <a:rPr lang="en-US" sz="2000" dirty="0"/>
              <a:t> de un cache.</a:t>
            </a:r>
          </a:p>
          <a:p>
            <a:r>
              <a:rPr lang="en-US" sz="2000" dirty="0" err="1"/>
              <a:t>Cada</a:t>
            </a:r>
            <a:r>
              <a:rPr lang="en-US" sz="2000" dirty="0"/>
              <a:t> </a:t>
            </a:r>
            <a:r>
              <a:rPr lang="en-US" sz="2000" dirty="0" err="1"/>
              <a:t>uno</a:t>
            </a:r>
            <a:r>
              <a:rPr lang="en-US" sz="2000" dirty="0"/>
              <a:t> </a:t>
            </a:r>
            <a:r>
              <a:rPr lang="en-US" sz="2000" dirty="0" err="1"/>
              <a:t>tendrá</a:t>
            </a:r>
            <a:r>
              <a:rPr lang="en-US" sz="2000" dirty="0"/>
              <a:t> un </a:t>
            </a:r>
            <a:r>
              <a:rPr lang="en-US" sz="2000" dirty="0" err="1"/>
              <a:t>nombre</a:t>
            </a:r>
            <a:r>
              <a:rPr lang="en-US" sz="2000" dirty="0"/>
              <a:t> </a:t>
            </a:r>
            <a:r>
              <a:rPr lang="en-US" sz="2000" dirty="0" err="1"/>
              <a:t>único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Diferentes</a:t>
            </a:r>
            <a:r>
              <a:rPr lang="en-US" sz="2000" dirty="0"/>
              <a:t> caches </a:t>
            </a:r>
            <a:r>
              <a:rPr lang="en-US" sz="2000" dirty="0" err="1"/>
              <a:t>pueden</a:t>
            </a:r>
            <a:r>
              <a:rPr lang="en-US" sz="2000" dirty="0"/>
              <a:t> </a:t>
            </a:r>
            <a:r>
              <a:rPr lang="en-US" sz="2000" dirty="0" err="1"/>
              <a:t>guardar</a:t>
            </a:r>
            <a:r>
              <a:rPr lang="en-US" sz="2000" dirty="0"/>
              <a:t> </a:t>
            </a:r>
            <a:r>
              <a:rPr lang="en-US" sz="2000" dirty="0" err="1"/>
              <a:t>diferentes</a:t>
            </a:r>
            <a:endParaRPr lang="en-US" sz="2000" dirty="0"/>
          </a:p>
          <a:p>
            <a:r>
              <a:rPr lang="en-US" sz="2000" dirty="0" err="1"/>
              <a:t>tipos</a:t>
            </a:r>
            <a:r>
              <a:rPr lang="en-US" sz="2000" dirty="0"/>
              <a:t> de </a:t>
            </a:r>
            <a:r>
              <a:rPr lang="en-US" sz="2000" dirty="0" err="1"/>
              <a:t>datos</a:t>
            </a:r>
            <a:r>
              <a:rPr lang="en-US" sz="2000" dirty="0"/>
              <a:t>. </a:t>
            </a:r>
          </a:p>
          <a:p>
            <a:r>
              <a:rPr lang="en-US" sz="2000" dirty="0"/>
              <a:t>Los caches </a:t>
            </a:r>
            <a:r>
              <a:rPr lang="en-US" sz="2000" dirty="0" err="1"/>
              <a:t>pueden</a:t>
            </a:r>
            <a:r>
              <a:rPr lang="en-US" sz="2000" dirty="0"/>
              <a:t> ser de </a:t>
            </a:r>
            <a:r>
              <a:rPr lang="en-US" sz="2000" dirty="0" err="1"/>
              <a:t>diversos</a:t>
            </a:r>
            <a:r>
              <a:rPr lang="en-US" sz="2000" dirty="0"/>
              <a:t> </a:t>
            </a:r>
            <a:r>
              <a:rPr lang="en-US" sz="2000" dirty="0" err="1"/>
              <a:t>tamaños</a:t>
            </a:r>
            <a:r>
              <a:rPr lang="en-US" sz="2000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F8B738-ACA7-4A4D-903F-A1D113FB4410}"/>
              </a:ext>
            </a:extLst>
          </p:cNvPr>
          <p:cNvSpPr/>
          <p:nvPr/>
        </p:nvSpPr>
        <p:spPr>
          <a:xfrm>
            <a:off x="5181599" y="342900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5E4D1F2-8CA9-476B-8D8D-73B6EE2BD707}"/>
              </a:ext>
            </a:extLst>
          </p:cNvPr>
          <p:cNvSpPr/>
          <p:nvPr/>
        </p:nvSpPr>
        <p:spPr>
          <a:xfrm>
            <a:off x="8631399" y="2894103"/>
            <a:ext cx="2187254" cy="1353821"/>
          </a:xfrm>
          <a:prstGeom prst="wedgeRoundRectCallout">
            <a:avLst>
              <a:gd name="adj1" fmla="val -69606"/>
              <a:gd name="adj2" fmla="val 39282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 items of Storage</a:t>
            </a:r>
          </a:p>
          <a:p>
            <a:pPr algn="ctr"/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700BFA-7A57-4AED-8792-3CFCB4BBD9AB}"/>
              </a:ext>
            </a:extLst>
          </p:cNvPr>
          <p:cNvSpPr/>
          <p:nvPr/>
        </p:nvSpPr>
        <p:spPr>
          <a:xfrm>
            <a:off x="5333999" y="358140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21B4BC-20A9-4E24-AEB7-CDEF1B2BAD93}"/>
              </a:ext>
            </a:extLst>
          </p:cNvPr>
          <p:cNvSpPr/>
          <p:nvPr/>
        </p:nvSpPr>
        <p:spPr>
          <a:xfrm>
            <a:off x="5486399" y="373380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9020F-6BD4-4C9C-ABFA-E20F3AA823F1}"/>
              </a:ext>
            </a:extLst>
          </p:cNvPr>
          <p:cNvSpPr/>
          <p:nvPr/>
        </p:nvSpPr>
        <p:spPr>
          <a:xfrm>
            <a:off x="5638799" y="388620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887242-5749-4513-AD6D-AAAC956871F8}"/>
              </a:ext>
            </a:extLst>
          </p:cNvPr>
          <p:cNvSpPr/>
          <p:nvPr/>
        </p:nvSpPr>
        <p:spPr>
          <a:xfrm>
            <a:off x="5791199" y="403860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6FE595-49CD-4DB0-9B34-25BCFBE5B3FD}"/>
              </a:ext>
            </a:extLst>
          </p:cNvPr>
          <p:cNvSpPr/>
          <p:nvPr/>
        </p:nvSpPr>
        <p:spPr>
          <a:xfrm>
            <a:off x="5943599" y="419100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6FDD2B-E3A9-4EA0-95F4-4C2283FA2486}"/>
              </a:ext>
            </a:extLst>
          </p:cNvPr>
          <p:cNvSpPr/>
          <p:nvPr/>
        </p:nvSpPr>
        <p:spPr>
          <a:xfrm>
            <a:off x="6095999" y="434340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6718EA-86F6-4D0D-B175-AD145877E98E}"/>
              </a:ext>
            </a:extLst>
          </p:cNvPr>
          <p:cNvSpPr/>
          <p:nvPr/>
        </p:nvSpPr>
        <p:spPr>
          <a:xfrm>
            <a:off x="6248399" y="449580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20C3418-CD40-42D6-BB68-5D34B4C1AC4D}"/>
              </a:ext>
            </a:extLst>
          </p:cNvPr>
          <p:cNvSpPr/>
          <p:nvPr/>
        </p:nvSpPr>
        <p:spPr>
          <a:xfrm>
            <a:off x="3076574" y="3134490"/>
            <a:ext cx="914401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14BB08-F337-42AE-A865-7BCC834FB4B2}"/>
              </a:ext>
            </a:extLst>
          </p:cNvPr>
          <p:cNvSpPr/>
          <p:nvPr/>
        </p:nvSpPr>
        <p:spPr>
          <a:xfrm>
            <a:off x="3228974" y="3286890"/>
            <a:ext cx="914401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7206DBA-E07E-4B1F-B42D-5469DFBF36FB}"/>
              </a:ext>
            </a:extLst>
          </p:cNvPr>
          <p:cNvSpPr/>
          <p:nvPr/>
        </p:nvSpPr>
        <p:spPr>
          <a:xfrm>
            <a:off x="3381374" y="3439290"/>
            <a:ext cx="914401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DAA92DD-9E07-450B-B2CB-15F253BB39C2}"/>
              </a:ext>
            </a:extLst>
          </p:cNvPr>
          <p:cNvSpPr/>
          <p:nvPr/>
        </p:nvSpPr>
        <p:spPr>
          <a:xfrm>
            <a:off x="3533774" y="3591690"/>
            <a:ext cx="914401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55BA231-8B00-4A11-92EF-ECB824618D64}"/>
              </a:ext>
            </a:extLst>
          </p:cNvPr>
          <p:cNvSpPr/>
          <p:nvPr/>
        </p:nvSpPr>
        <p:spPr>
          <a:xfrm>
            <a:off x="6248399" y="795353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DEBFF32-A2AC-423D-886F-1B496268F402}"/>
              </a:ext>
            </a:extLst>
          </p:cNvPr>
          <p:cNvSpPr/>
          <p:nvPr/>
        </p:nvSpPr>
        <p:spPr>
          <a:xfrm>
            <a:off x="6400799" y="947753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BB0E0C6-F96A-4394-A305-13DFA6EADC74}"/>
              </a:ext>
            </a:extLst>
          </p:cNvPr>
          <p:cNvSpPr/>
          <p:nvPr/>
        </p:nvSpPr>
        <p:spPr>
          <a:xfrm>
            <a:off x="6553199" y="1100153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63F9D31-6409-4BB3-96BE-12A420E9738C}"/>
              </a:ext>
            </a:extLst>
          </p:cNvPr>
          <p:cNvSpPr/>
          <p:nvPr/>
        </p:nvSpPr>
        <p:spPr>
          <a:xfrm>
            <a:off x="6705599" y="1252553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28C3E7C-3561-4F1B-9906-71E86C4DB33F}"/>
              </a:ext>
            </a:extLst>
          </p:cNvPr>
          <p:cNvSpPr/>
          <p:nvPr/>
        </p:nvSpPr>
        <p:spPr>
          <a:xfrm>
            <a:off x="6857999" y="1404953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F2DB1DC-F371-4CC0-83CE-0AA586C52D88}"/>
              </a:ext>
            </a:extLst>
          </p:cNvPr>
          <p:cNvSpPr/>
          <p:nvPr/>
        </p:nvSpPr>
        <p:spPr>
          <a:xfrm>
            <a:off x="7010399" y="1557353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DE5B707-AC35-419A-BB6E-3D28E256E2CC}"/>
              </a:ext>
            </a:extLst>
          </p:cNvPr>
          <p:cNvSpPr/>
          <p:nvPr/>
        </p:nvSpPr>
        <p:spPr>
          <a:xfrm>
            <a:off x="7162799" y="1709753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1.67</a:t>
            </a:r>
          </a:p>
        </p:txBody>
      </p:sp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1ABB69D6-8986-4F99-8BDE-CDD77DCA9FC0}"/>
              </a:ext>
            </a:extLst>
          </p:cNvPr>
          <p:cNvSpPr/>
          <p:nvPr/>
        </p:nvSpPr>
        <p:spPr>
          <a:xfrm>
            <a:off x="8608489" y="2914779"/>
            <a:ext cx="2187254" cy="1353821"/>
          </a:xfrm>
          <a:prstGeom prst="wedgeRoundRectCallout">
            <a:avLst>
              <a:gd name="adj1" fmla="val -75703"/>
              <a:gd name="adj2" fmla="val -72585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Guardando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diferentes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ctr"/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5BAAFD81-EB46-4C89-ACA6-3A687EC04B69}"/>
              </a:ext>
            </a:extLst>
          </p:cNvPr>
          <p:cNvSpPr/>
          <p:nvPr/>
        </p:nvSpPr>
        <p:spPr>
          <a:xfrm>
            <a:off x="3062829" y="4786669"/>
            <a:ext cx="2187254" cy="1353821"/>
          </a:xfrm>
          <a:prstGeom prst="wedgeRoundRectCallout">
            <a:avLst>
              <a:gd name="adj1" fmla="val 41005"/>
              <a:gd name="adj2" fmla="val -77510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 items of Storage</a:t>
            </a:r>
          </a:p>
          <a:p>
            <a:pPr algn="ctr"/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1BE3C603-9EFB-42AA-90DE-7E846E93E889}"/>
              </a:ext>
            </a:extLst>
          </p:cNvPr>
          <p:cNvSpPr/>
          <p:nvPr/>
        </p:nvSpPr>
        <p:spPr>
          <a:xfrm>
            <a:off x="3045890" y="4819924"/>
            <a:ext cx="2187254" cy="1353821"/>
          </a:xfrm>
          <a:prstGeom prst="wedgeRoundRectCallout">
            <a:avLst>
              <a:gd name="adj1" fmla="val -48268"/>
              <a:gd name="adj2" fmla="val -103542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Diferente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cantidad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ubicaciones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 cache.</a:t>
            </a:r>
          </a:p>
          <a:p>
            <a:pPr algn="ctr"/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64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9452D0-184E-407C-86A1-06355636B194}"/>
              </a:ext>
            </a:extLst>
          </p:cNvPr>
          <p:cNvSpPr txBox="1"/>
          <p:nvPr/>
        </p:nvSpPr>
        <p:spPr>
          <a:xfrm flipH="1">
            <a:off x="3244828" y="4712610"/>
            <a:ext cx="155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AE3B24-9375-4CC7-A272-BAFA5622BB1A}"/>
              </a:ext>
            </a:extLst>
          </p:cNvPr>
          <p:cNvSpPr txBox="1"/>
          <p:nvPr/>
        </p:nvSpPr>
        <p:spPr>
          <a:xfrm flipH="1">
            <a:off x="1426720" y="1237964"/>
            <a:ext cx="7261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 </a:t>
            </a:r>
            <a:r>
              <a:rPr lang="en-US" sz="2000" dirty="0" err="1"/>
              <a:t>Propiedades</a:t>
            </a:r>
            <a:r>
              <a:rPr lang="en-US" sz="2000" dirty="0"/>
              <a:t> Clave</a:t>
            </a:r>
          </a:p>
          <a:p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err="1"/>
              <a:t>Qué</a:t>
            </a:r>
            <a:r>
              <a:rPr lang="en-US" sz="2000" dirty="0"/>
              <a:t> </a:t>
            </a:r>
            <a:r>
              <a:rPr lang="en-US" sz="2000" dirty="0" err="1"/>
              <a:t>tipo</a:t>
            </a:r>
            <a:r>
              <a:rPr lang="en-US" sz="2000" dirty="0"/>
              <a:t> de </a:t>
            </a:r>
            <a:r>
              <a:rPr lang="en-US" sz="2000" dirty="0" err="1"/>
              <a:t>número</a:t>
            </a:r>
            <a:r>
              <a:rPr lang="en-US" sz="2000" dirty="0"/>
              <a:t> se </a:t>
            </a:r>
            <a:r>
              <a:rPr lang="en-US" sz="2000" dirty="0" err="1"/>
              <a:t>puede</a:t>
            </a:r>
            <a:r>
              <a:rPr lang="en-US" sz="2000" dirty="0"/>
              <a:t> </a:t>
            </a:r>
            <a:r>
              <a:rPr lang="en-US" sz="2000" dirty="0" err="1"/>
              <a:t>guardar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err="1"/>
              <a:t>Cuántas</a:t>
            </a:r>
            <a:r>
              <a:rPr lang="en-US" sz="2000" dirty="0"/>
              <a:t> </a:t>
            </a:r>
            <a:r>
              <a:rPr lang="en-US" sz="2000" dirty="0" err="1"/>
              <a:t>cosas</a:t>
            </a:r>
            <a:r>
              <a:rPr lang="en-US" sz="2000" dirty="0"/>
              <a:t> </a:t>
            </a:r>
            <a:r>
              <a:rPr lang="en-US" sz="2000" dirty="0" err="1"/>
              <a:t>tiene</a:t>
            </a:r>
            <a:r>
              <a:rPr lang="en-US" sz="2000" dirty="0"/>
              <a:t> el cache</a:t>
            </a:r>
          </a:p>
          <a:p>
            <a:pPr marL="457200" indent="-457200">
              <a:buAutoNum type="arabicPeriod"/>
            </a:pPr>
            <a:r>
              <a:rPr lang="en-US" sz="2000" dirty="0"/>
              <a:t>El </a:t>
            </a:r>
            <a:r>
              <a:rPr lang="en-US" sz="2000" dirty="0" err="1"/>
              <a:t>nombre</a:t>
            </a:r>
            <a:r>
              <a:rPr lang="en-US" sz="2000" dirty="0"/>
              <a:t> del cache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F8B738-ACA7-4A4D-903F-A1D113FB4410}"/>
              </a:ext>
            </a:extLst>
          </p:cNvPr>
          <p:cNvSpPr/>
          <p:nvPr/>
        </p:nvSpPr>
        <p:spPr>
          <a:xfrm>
            <a:off x="5181599" y="342900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700BFA-7A57-4AED-8792-3CFCB4BBD9AB}"/>
              </a:ext>
            </a:extLst>
          </p:cNvPr>
          <p:cNvSpPr/>
          <p:nvPr/>
        </p:nvSpPr>
        <p:spPr>
          <a:xfrm>
            <a:off x="5333999" y="358140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21B4BC-20A9-4E24-AEB7-CDEF1B2BAD93}"/>
              </a:ext>
            </a:extLst>
          </p:cNvPr>
          <p:cNvSpPr/>
          <p:nvPr/>
        </p:nvSpPr>
        <p:spPr>
          <a:xfrm>
            <a:off x="5486399" y="373380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9020F-6BD4-4C9C-ABFA-E20F3AA823F1}"/>
              </a:ext>
            </a:extLst>
          </p:cNvPr>
          <p:cNvSpPr/>
          <p:nvPr/>
        </p:nvSpPr>
        <p:spPr>
          <a:xfrm>
            <a:off x="5638799" y="388620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887242-5749-4513-AD6D-AAAC956871F8}"/>
              </a:ext>
            </a:extLst>
          </p:cNvPr>
          <p:cNvSpPr/>
          <p:nvPr/>
        </p:nvSpPr>
        <p:spPr>
          <a:xfrm>
            <a:off x="5791199" y="403860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6FE595-49CD-4DB0-9B34-25BCFBE5B3FD}"/>
              </a:ext>
            </a:extLst>
          </p:cNvPr>
          <p:cNvSpPr/>
          <p:nvPr/>
        </p:nvSpPr>
        <p:spPr>
          <a:xfrm>
            <a:off x="5943599" y="419100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6FDD2B-E3A9-4EA0-95F4-4C2283FA2486}"/>
              </a:ext>
            </a:extLst>
          </p:cNvPr>
          <p:cNvSpPr/>
          <p:nvPr/>
        </p:nvSpPr>
        <p:spPr>
          <a:xfrm>
            <a:off x="6095999" y="434340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6718EA-86F6-4D0D-B175-AD145877E98E}"/>
              </a:ext>
            </a:extLst>
          </p:cNvPr>
          <p:cNvSpPr/>
          <p:nvPr/>
        </p:nvSpPr>
        <p:spPr>
          <a:xfrm>
            <a:off x="6248399" y="449580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20C3418-CD40-42D6-BB68-5D34B4C1AC4D}"/>
              </a:ext>
            </a:extLst>
          </p:cNvPr>
          <p:cNvSpPr/>
          <p:nvPr/>
        </p:nvSpPr>
        <p:spPr>
          <a:xfrm>
            <a:off x="3076574" y="3134490"/>
            <a:ext cx="914401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14BB08-F337-42AE-A865-7BCC834FB4B2}"/>
              </a:ext>
            </a:extLst>
          </p:cNvPr>
          <p:cNvSpPr/>
          <p:nvPr/>
        </p:nvSpPr>
        <p:spPr>
          <a:xfrm>
            <a:off x="3228974" y="3286890"/>
            <a:ext cx="914401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7206DBA-E07E-4B1F-B42D-5469DFBF36FB}"/>
              </a:ext>
            </a:extLst>
          </p:cNvPr>
          <p:cNvSpPr/>
          <p:nvPr/>
        </p:nvSpPr>
        <p:spPr>
          <a:xfrm>
            <a:off x="3381374" y="3439290"/>
            <a:ext cx="914401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DAA92DD-9E07-450B-B2CB-15F253BB39C2}"/>
              </a:ext>
            </a:extLst>
          </p:cNvPr>
          <p:cNvSpPr/>
          <p:nvPr/>
        </p:nvSpPr>
        <p:spPr>
          <a:xfrm>
            <a:off x="3533774" y="3591690"/>
            <a:ext cx="914401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55BA231-8B00-4A11-92EF-ECB824618D64}"/>
              </a:ext>
            </a:extLst>
          </p:cNvPr>
          <p:cNvSpPr/>
          <p:nvPr/>
        </p:nvSpPr>
        <p:spPr>
          <a:xfrm>
            <a:off x="6248399" y="795353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DEBFF32-A2AC-423D-886F-1B496268F402}"/>
              </a:ext>
            </a:extLst>
          </p:cNvPr>
          <p:cNvSpPr/>
          <p:nvPr/>
        </p:nvSpPr>
        <p:spPr>
          <a:xfrm>
            <a:off x="6400799" y="947753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BB0E0C6-F96A-4394-A305-13DFA6EADC74}"/>
              </a:ext>
            </a:extLst>
          </p:cNvPr>
          <p:cNvSpPr/>
          <p:nvPr/>
        </p:nvSpPr>
        <p:spPr>
          <a:xfrm>
            <a:off x="6553199" y="1100153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63F9D31-6409-4BB3-96BE-12A420E9738C}"/>
              </a:ext>
            </a:extLst>
          </p:cNvPr>
          <p:cNvSpPr/>
          <p:nvPr/>
        </p:nvSpPr>
        <p:spPr>
          <a:xfrm>
            <a:off x="6705599" y="1252553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28C3E7C-3561-4F1B-9906-71E86C4DB33F}"/>
              </a:ext>
            </a:extLst>
          </p:cNvPr>
          <p:cNvSpPr/>
          <p:nvPr/>
        </p:nvSpPr>
        <p:spPr>
          <a:xfrm>
            <a:off x="6857999" y="1404953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F2DB1DC-F371-4CC0-83CE-0AA586C52D88}"/>
              </a:ext>
            </a:extLst>
          </p:cNvPr>
          <p:cNvSpPr/>
          <p:nvPr/>
        </p:nvSpPr>
        <p:spPr>
          <a:xfrm>
            <a:off x="7010399" y="1557353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DE5B707-AC35-419A-BB6E-3D28E256E2CC}"/>
              </a:ext>
            </a:extLst>
          </p:cNvPr>
          <p:cNvSpPr/>
          <p:nvPr/>
        </p:nvSpPr>
        <p:spPr>
          <a:xfrm>
            <a:off x="7162799" y="1709753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1.67</a:t>
            </a:r>
          </a:p>
        </p:txBody>
      </p:sp>
    </p:spTree>
    <p:extLst>
      <p:ext uri="{BB962C8B-B14F-4D97-AF65-F5344CB8AC3E}">
        <p14:creationId xmlns:p14="http://schemas.microsoft.com/office/powerpoint/2010/main" val="3682863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AE3B24-9375-4CC7-A272-BAFA5622BB1A}"/>
              </a:ext>
            </a:extLst>
          </p:cNvPr>
          <p:cNvSpPr txBox="1"/>
          <p:nvPr/>
        </p:nvSpPr>
        <p:spPr>
          <a:xfrm flipH="1">
            <a:off x="1426720" y="1237964"/>
            <a:ext cx="726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Por </a:t>
            </a:r>
            <a:r>
              <a:rPr lang="en-US" sz="2000" dirty="0" err="1"/>
              <a:t>ejemplo</a:t>
            </a:r>
            <a:r>
              <a:rPr lang="en-US" sz="2000" dirty="0"/>
              <a:t>,</a:t>
            </a:r>
          </a:p>
          <a:p>
            <a:endParaRPr lang="en-US" sz="20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70ACDD5-4680-4470-B212-73C402542DEE}"/>
              </a:ext>
            </a:extLst>
          </p:cNvPr>
          <p:cNvSpPr/>
          <p:nvPr/>
        </p:nvSpPr>
        <p:spPr>
          <a:xfrm>
            <a:off x="6084378" y="225958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5AB049-0A3C-466E-9D16-8341467DF75E}"/>
              </a:ext>
            </a:extLst>
          </p:cNvPr>
          <p:cNvSpPr txBox="1"/>
          <p:nvPr/>
        </p:nvSpPr>
        <p:spPr>
          <a:xfrm>
            <a:off x="6084378" y="176256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Datos_Medidor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7B3F617-A3E3-4C7F-91F4-7B16DD244E2F}"/>
              </a:ext>
            </a:extLst>
          </p:cNvPr>
          <p:cNvSpPr txBox="1"/>
          <p:nvPr/>
        </p:nvSpPr>
        <p:spPr>
          <a:xfrm>
            <a:off x="6084378" y="4124764"/>
            <a:ext cx="275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Tipo de </a:t>
            </a:r>
            <a:r>
              <a:rPr lang="en-US" dirty="0" err="1"/>
              <a:t>Datos</a:t>
            </a:r>
            <a:r>
              <a:rPr lang="en-US" dirty="0"/>
              <a:t> = Float </a:t>
            </a:r>
          </a:p>
          <a:p>
            <a:pPr algn="ctr"/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Objetos</a:t>
            </a:r>
            <a:r>
              <a:rPr lang="en-US" dirty="0"/>
              <a:t> = 5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E84D7BF-EBB9-447B-8B87-168F241F4215}"/>
              </a:ext>
            </a:extLst>
          </p:cNvPr>
          <p:cNvSpPr/>
          <p:nvPr/>
        </p:nvSpPr>
        <p:spPr>
          <a:xfrm>
            <a:off x="6236778" y="241198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3B74EE-6629-4133-83CE-795C6229D697}"/>
              </a:ext>
            </a:extLst>
          </p:cNvPr>
          <p:cNvSpPr/>
          <p:nvPr/>
        </p:nvSpPr>
        <p:spPr>
          <a:xfrm>
            <a:off x="6389178" y="256438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6668757-2800-4BFA-BF0C-93CF95B125E0}"/>
              </a:ext>
            </a:extLst>
          </p:cNvPr>
          <p:cNvSpPr/>
          <p:nvPr/>
        </p:nvSpPr>
        <p:spPr>
          <a:xfrm>
            <a:off x="6541578" y="271678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A3EFA92-9DAA-4C2D-8233-7B9C06618707}"/>
              </a:ext>
            </a:extLst>
          </p:cNvPr>
          <p:cNvSpPr/>
          <p:nvPr/>
        </p:nvSpPr>
        <p:spPr>
          <a:xfrm>
            <a:off x="6693978" y="286918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FB93C5B-6366-4C44-89F0-9154CB0500ED}"/>
              </a:ext>
            </a:extLst>
          </p:cNvPr>
          <p:cNvSpPr txBox="1"/>
          <p:nvPr/>
        </p:nvSpPr>
        <p:spPr>
          <a:xfrm>
            <a:off x="8370378" y="2639057"/>
            <a:ext cx="2755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2683E80-A3E4-467E-9BE0-7D08E21DF0B2}"/>
              </a:ext>
            </a:extLst>
          </p:cNvPr>
          <p:cNvSpPr txBox="1"/>
          <p:nvPr/>
        </p:nvSpPr>
        <p:spPr>
          <a:xfrm>
            <a:off x="8217978" y="2438769"/>
            <a:ext cx="2755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5D5E087-264C-42DE-9900-AAAC7B66D037}"/>
              </a:ext>
            </a:extLst>
          </p:cNvPr>
          <p:cNvSpPr txBox="1"/>
          <p:nvPr/>
        </p:nvSpPr>
        <p:spPr>
          <a:xfrm>
            <a:off x="8522778" y="2839344"/>
            <a:ext cx="2755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8A9E9EA-5E1D-4FF8-B170-5B6A174F2453}"/>
              </a:ext>
            </a:extLst>
          </p:cNvPr>
          <p:cNvSpPr txBox="1"/>
          <p:nvPr/>
        </p:nvSpPr>
        <p:spPr>
          <a:xfrm>
            <a:off x="8009380" y="2238481"/>
            <a:ext cx="2755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2B61258-799A-4508-B4F5-CDA41BD510F7}"/>
              </a:ext>
            </a:extLst>
          </p:cNvPr>
          <p:cNvSpPr txBox="1"/>
          <p:nvPr/>
        </p:nvSpPr>
        <p:spPr>
          <a:xfrm>
            <a:off x="7855833" y="2047718"/>
            <a:ext cx="2755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Offset=5</a:t>
            </a:r>
          </a:p>
        </p:txBody>
      </p:sp>
    </p:spTree>
    <p:extLst>
      <p:ext uri="{BB962C8B-B14F-4D97-AF65-F5344CB8AC3E}">
        <p14:creationId xmlns:p14="http://schemas.microsoft.com/office/powerpoint/2010/main" val="4137907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70ACDD5-4680-4470-B212-73C402542DEE}"/>
              </a:ext>
            </a:extLst>
          </p:cNvPr>
          <p:cNvSpPr/>
          <p:nvPr/>
        </p:nvSpPr>
        <p:spPr>
          <a:xfrm>
            <a:off x="6084378" y="225958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E84D7BF-EBB9-447B-8B87-168F241F4215}"/>
              </a:ext>
            </a:extLst>
          </p:cNvPr>
          <p:cNvSpPr/>
          <p:nvPr/>
        </p:nvSpPr>
        <p:spPr>
          <a:xfrm>
            <a:off x="6236778" y="241198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3B74EE-6629-4133-83CE-795C6229D697}"/>
              </a:ext>
            </a:extLst>
          </p:cNvPr>
          <p:cNvSpPr/>
          <p:nvPr/>
        </p:nvSpPr>
        <p:spPr>
          <a:xfrm>
            <a:off x="6389178" y="256438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6668757-2800-4BFA-BF0C-93CF95B125E0}"/>
              </a:ext>
            </a:extLst>
          </p:cNvPr>
          <p:cNvSpPr/>
          <p:nvPr/>
        </p:nvSpPr>
        <p:spPr>
          <a:xfrm>
            <a:off x="6541578" y="271678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A3EFA92-9DAA-4C2D-8233-7B9C06618707}"/>
              </a:ext>
            </a:extLst>
          </p:cNvPr>
          <p:cNvSpPr/>
          <p:nvPr/>
        </p:nvSpPr>
        <p:spPr>
          <a:xfrm>
            <a:off x="6693978" y="286918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FB93C5B-6366-4C44-89F0-9154CB0500ED}"/>
              </a:ext>
            </a:extLst>
          </p:cNvPr>
          <p:cNvSpPr txBox="1"/>
          <p:nvPr/>
        </p:nvSpPr>
        <p:spPr>
          <a:xfrm>
            <a:off x="8370378" y="2639057"/>
            <a:ext cx="2755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2683E80-A3E4-467E-9BE0-7D08E21DF0B2}"/>
              </a:ext>
            </a:extLst>
          </p:cNvPr>
          <p:cNvSpPr txBox="1"/>
          <p:nvPr/>
        </p:nvSpPr>
        <p:spPr>
          <a:xfrm>
            <a:off x="8217978" y="2438769"/>
            <a:ext cx="2755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5D5E087-264C-42DE-9900-AAAC7B66D037}"/>
              </a:ext>
            </a:extLst>
          </p:cNvPr>
          <p:cNvSpPr txBox="1"/>
          <p:nvPr/>
        </p:nvSpPr>
        <p:spPr>
          <a:xfrm>
            <a:off x="8522778" y="2839344"/>
            <a:ext cx="2755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8A9E9EA-5E1D-4FF8-B170-5B6A174F2453}"/>
              </a:ext>
            </a:extLst>
          </p:cNvPr>
          <p:cNvSpPr txBox="1"/>
          <p:nvPr/>
        </p:nvSpPr>
        <p:spPr>
          <a:xfrm>
            <a:off x="8009380" y="2238481"/>
            <a:ext cx="2755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2B61258-799A-4508-B4F5-CDA41BD510F7}"/>
              </a:ext>
            </a:extLst>
          </p:cNvPr>
          <p:cNvSpPr txBox="1"/>
          <p:nvPr/>
        </p:nvSpPr>
        <p:spPr>
          <a:xfrm>
            <a:off x="7855833" y="2047718"/>
            <a:ext cx="2755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Offset=5</a:t>
            </a:r>
          </a:p>
        </p:txBody>
      </p:sp>
      <p:pic>
        <p:nvPicPr>
          <p:cNvPr id="4098" name="Picture 2" descr="Business, One, Success, Freelancer">
            <a:extLst>
              <a:ext uri="{FF2B5EF4-FFF2-40B4-BE49-F238E27FC236}">
                <a16:creationId xmlns:a16="http://schemas.microsoft.com/office/drawing/2014/main" id="{F29C031C-0487-42D0-AD11-A0BA3417B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61" y="1947419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9097FD30-0886-4624-A351-6CBA34CB9608}"/>
              </a:ext>
            </a:extLst>
          </p:cNvPr>
          <p:cNvSpPr/>
          <p:nvPr/>
        </p:nvSpPr>
        <p:spPr>
          <a:xfrm>
            <a:off x="3228975" y="927112"/>
            <a:ext cx="2953923" cy="1637268"/>
          </a:xfrm>
          <a:prstGeom prst="wedgeEllipseCallout">
            <a:avLst>
              <a:gd name="adj1" fmla="val -60032"/>
              <a:gd name="adj2" fmla="val 55574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</a:t>
            </a:r>
            <a:r>
              <a:rPr lang="en-US" sz="20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Cómo</a:t>
            </a:r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metemos</a:t>
            </a:r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 cache?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D2BA02-E9E8-48EA-B454-1A51E40EB749}"/>
              </a:ext>
            </a:extLst>
          </p:cNvPr>
          <p:cNvSpPr txBox="1"/>
          <p:nvPr/>
        </p:nvSpPr>
        <p:spPr>
          <a:xfrm>
            <a:off x="6084378" y="176256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Datos_Medidor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62D2C-822D-478C-89F7-E60F73344738}"/>
              </a:ext>
            </a:extLst>
          </p:cNvPr>
          <p:cNvSpPr txBox="1"/>
          <p:nvPr/>
        </p:nvSpPr>
        <p:spPr>
          <a:xfrm>
            <a:off x="6084378" y="4124764"/>
            <a:ext cx="275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Tipo de </a:t>
            </a:r>
            <a:r>
              <a:rPr lang="en-US" dirty="0" err="1"/>
              <a:t>Datos</a:t>
            </a:r>
            <a:r>
              <a:rPr lang="en-US" dirty="0"/>
              <a:t> = Float </a:t>
            </a:r>
          </a:p>
          <a:p>
            <a:pPr algn="ctr"/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Objetos</a:t>
            </a:r>
            <a:r>
              <a:rPr lang="en-US" dirty="0"/>
              <a:t> = 5</a:t>
            </a:r>
          </a:p>
        </p:txBody>
      </p:sp>
    </p:spTree>
    <p:extLst>
      <p:ext uri="{BB962C8B-B14F-4D97-AF65-F5344CB8AC3E}">
        <p14:creationId xmlns:p14="http://schemas.microsoft.com/office/powerpoint/2010/main" val="3818325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70ACDD5-4680-4470-B212-73C402542DEE}"/>
              </a:ext>
            </a:extLst>
          </p:cNvPr>
          <p:cNvSpPr/>
          <p:nvPr/>
        </p:nvSpPr>
        <p:spPr>
          <a:xfrm>
            <a:off x="6084378" y="225958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E84D7BF-EBB9-447B-8B87-168F241F4215}"/>
              </a:ext>
            </a:extLst>
          </p:cNvPr>
          <p:cNvSpPr/>
          <p:nvPr/>
        </p:nvSpPr>
        <p:spPr>
          <a:xfrm>
            <a:off x="6236778" y="241198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3B74EE-6629-4133-83CE-795C6229D697}"/>
              </a:ext>
            </a:extLst>
          </p:cNvPr>
          <p:cNvSpPr/>
          <p:nvPr/>
        </p:nvSpPr>
        <p:spPr>
          <a:xfrm>
            <a:off x="6389178" y="256438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6668757-2800-4BFA-BF0C-93CF95B125E0}"/>
              </a:ext>
            </a:extLst>
          </p:cNvPr>
          <p:cNvSpPr/>
          <p:nvPr/>
        </p:nvSpPr>
        <p:spPr>
          <a:xfrm>
            <a:off x="6541578" y="271678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A3EFA92-9DAA-4C2D-8233-7B9C06618707}"/>
              </a:ext>
            </a:extLst>
          </p:cNvPr>
          <p:cNvSpPr/>
          <p:nvPr/>
        </p:nvSpPr>
        <p:spPr>
          <a:xfrm>
            <a:off x="6693978" y="286918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FB93C5B-6366-4C44-89F0-9154CB0500ED}"/>
              </a:ext>
            </a:extLst>
          </p:cNvPr>
          <p:cNvSpPr txBox="1"/>
          <p:nvPr/>
        </p:nvSpPr>
        <p:spPr>
          <a:xfrm>
            <a:off x="8370378" y="2639057"/>
            <a:ext cx="80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2683E80-A3E4-467E-9BE0-7D08E21DF0B2}"/>
              </a:ext>
            </a:extLst>
          </p:cNvPr>
          <p:cNvSpPr txBox="1"/>
          <p:nvPr/>
        </p:nvSpPr>
        <p:spPr>
          <a:xfrm>
            <a:off x="8217978" y="2438769"/>
            <a:ext cx="80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5D5E087-264C-42DE-9900-AAAC7B66D037}"/>
              </a:ext>
            </a:extLst>
          </p:cNvPr>
          <p:cNvSpPr txBox="1"/>
          <p:nvPr/>
        </p:nvSpPr>
        <p:spPr>
          <a:xfrm>
            <a:off x="8522778" y="2839344"/>
            <a:ext cx="859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8A9E9EA-5E1D-4FF8-B170-5B6A174F2453}"/>
              </a:ext>
            </a:extLst>
          </p:cNvPr>
          <p:cNvSpPr txBox="1"/>
          <p:nvPr/>
        </p:nvSpPr>
        <p:spPr>
          <a:xfrm>
            <a:off x="8009380" y="2238481"/>
            <a:ext cx="80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2B61258-799A-4508-B4F5-CDA41BD510F7}"/>
              </a:ext>
            </a:extLst>
          </p:cNvPr>
          <p:cNvSpPr txBox="1"/>
          <p:nvPr/>
        </p:nvSpPr>
        <p:spPr>
          <a:xfrm>
            <a:off x="7855833" y="2047718"/>
            <a:ext cx="80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Offset=5</a:t>
            </a:r>
          </a:p>
        </p:txBody>
      </p:sp>
      <p:pic>
        <p:nvPicPr>
          <p:cNvPr id="13314" name="Picture 2" descr="https://cdn.pixabay.com/photo/2017/05/16/15/08/question-mark-2318041__340.jpg">
            <a:extLst>
              <a:ext uri="{FF2B5EF4-FFF2-40B4-BE49-F238E27FC236}">
                <a16:creationId xmlns:a16="http://schemas.microsoft.com/office/drawing/2014/main" id="{93E96A29-2FE7-49A0-B42D-8805D6D91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736" y="2043679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9AEAB996-1232-48B5-B825-7F0F9C42BD4F}"/>
              </a:ext>
            </a:extLst>
          </p:cNvPr>
          <p:cNvSpPr/>
          <p:nvPr/>
        </p:nvSpPr>
        <p:spPr>
          <a:xfrm>
            <a:off x="3014667" y="951488"/>
            <a:ext cx="2506457" cy="1361054"/>
          </a:xfrm>
          <a:prstGeom prst="cloudCallout">
            <a:avLst>
              <a:gd name="adj1" fmla="val -41700"/>
              <a:gd name="adj2" fmla="val 54882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</a:t>
            </a:r>
            <a:r>
              <a:rPr lang="en-US" sz="28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Cuáles</a:t>
            </a:r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40A425-925C-48B7-BA76-EBBF5511C6FC}"/>
              </a:ext>
            </a:extLst>
          </p:cNvPr>
          <p:cNvSpPr txBox="1"/>
          <p:nvPr/>
        </p:nvSpPr>
        <p:spPr>
          <a:xfrm>
            <a:off x="6084378" y="176256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Datos_Medidor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D76755-B6CA-41F8-B88F-F06BF8B40141}"/>
              </a:ext>
            </a:extLst>
          </p:cNvPr>
          <p:cNvSpPr txBox="1"/>
          <p:nvPr/>
        </p:nvSpPr>
        <p:spPr>
          <a:xfrm>
            <a:off x="6084378" y="4124764"/>
            <a:ext cx="275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Tipo de </a:t>
            </a:r>
            <a:r>
              <a:rPr lang="en-US" dirty="0" err="1"/>
              <a:t>Datos</a:t>
            </a:r>
            <a:r>
              <a:rPr lang="en-US" dirty="0"/>
              <a:t> = Float </a:t>
            </a:r>
          </a:p>
          <a:p>
            <a:pPr algn="ctr"/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Objetos</a:t>
            </a:r>
            <a:r>
              <a:rPr lang="en-US" dirty="0"/>
              <a:t> = 5</a:t>
            </a:r>
          </a:p>
        </p:txBody>
      </p:sp>
    </p:spTree>
    <p:extLst>
      <p:ext uri="{BB962C8B-B14F-4D97-AF65-F5344CB8AC3E}">
        <p14:creationId xmlns:p14="http://schemas.microsoft.com/office/powerpoint/2010/main" val="3848715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03DB77-232A-4BC7-8B0B-C77D7738E0FC}"/>
              </a:ext>
            </a:extLst>
          </p:cNvPr>
          <p:cNvSpPr txBox="1"/>
          <p:nvPr/>
        </p:nvSpPr>
        <p:spPr>
          <a:xfrm>
            <a:off x="1524000" y="2242348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Este </a:t>
            </a:r>
            <a:r>
              <a:rPr lang="en-US" b="1" dirty="0" err="1"/>
              <a:t>cliente</a:t>
            </a:r>
            <a:r>
              <a:rPr lang="en-US" b="1" dirty="0"/>
              <a:t> </a:t>
            </a:r>
            <a:r>
              <a:rPr lang="en-US" b="1" dirty="0" err="1"/>
              <a:t>quiere</a:t>
            </a:r>
            <a:r>
              <a:rPr lang="en-US" b="1" dirty="0"/>
              <a:t> </a:t>
            </a:r>
            <a:r>
              <a:rPr lang="en-US" b="1" dirty="0" err="1"/>
              <a:t>convertir</a:t>
            </a:r>
            <a:r>
              <a:rPr lang="en-US" b="1" dirty="0"/>
              <a:t> 2 puntos a BACnet. </a:t>
            </a:r>
            <a:r>
              <a:rPr lang="en-US" b="1" dirty="0" err="1"/>
              <a:t>Están</a:t>
            </a:r>
            <a:r>
              <a:rPr lang="en-US" b="1" dirty="0"/>
              <a:t> </a:t>
            </a:r>
            <a:r>
              <a:rPr lang="en-US" b="1" dirty="0" err="1"/>
              <a:t>marcados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rojo</a:t>
            </a:r>
            <a:r>
              <a:rPr lang="en-US" b="1" dirty="0"/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9BF4612-8790-47A3-92D9-0ECD0BDED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750" y="2943225"/>
            <a:ext cx="6896100" cy="26193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C5AA57F-50C6-4811-B47D-C884662A7E27}"/>
              </a:ext>
            </a:extLst>
          </p:cNvPr>
          <p:cNvSpPr txBox="1"/>
          <p:nvPr/>
        </p:nvSpPr>
        <p:spPr>
          <a:xfrm>
            <a:off x="1346199" y="903671"/>
            <a:ext cx="422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Veamos</a:t>
            </a:r>
            <a:r>
              <a:rPr lang="en-US" dirty="0"/>
              <a:t> la </a:t>
            </a:r>
            <a:r>
              <a:rPr lang="en-US" dirty="0" err="1"/>
              <a:t>lista</a:t>
            </a:r>
            <a:r>
              <a:rPr lang="en-US" dirty="0"/>
              <a:t> de puntos de Modbus:</a:t>
            </a:r>
          </a:p>
        </p:txBody>
      </p:sp>
    </p:spTree>
    <p:extLst>
      <p:ext uri="{BB962C8B-B14F-4D97-AF65-F5344CB8AC3E}">
        <p14:creationId xmlns:p14="http://schemas.microsoft.com/office/powerpoint/2010/main" val="3884632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BY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082FB7-F073-4486-B696-AABEBAB0E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212" y="2505075"/>
            <a:ext cx="2466975" cy="18478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129DE0-E4D0-42F7-A1D4-F413CAA6DEF5}"/>
              </a:ext>
            </a:extLst>
          </p:cNvPr>
          <p:cNvSpPr txBox="1"/>
          <p:nvPr/>
        </p:nvSpPr>
        <p:spPr>
          <a:xfrm flipH="1">
            <a:off x="1700212" y="977900"/>
            <a:ext cx="340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Suponga</a:t>
            </a:r>
            <a:r>
              <a:rPr lang="en-US" dirty="0"/>
              <a:t> que </a:t>
            </a:r>
            <a:r>
              <a:rPr lang="en-US" dirty="0" err="1"/>
              <a:t>tiene</a:t>
            </a:r>
            <a:r>
              <a:rPr lang="en-US" dirty="0"/>
              <a:t> un </a:t>
            </a:r>
            <a:r>
              <a:rPr lang="en-US" dirty="0" err="1"/>
              <a:t>medidor</a:t>
            </a:r>
            <a:r>
              <a:rPr lang="en-US" dirty="0"/>
              <a:t> de </a:t>
            </a:r>
            <a:r>
              <a:rPr lang="en-US" dirty="0" err="1"/>
              <a:t>energía</a:t>
            </a:r>
            <a:r>
              <a:rPr lang="en-US" dirty="0"/>
              <a:t> que </a:t>
            </a:r>
            <a:r>
              <a:rPr lang="en-US" dirty="0" err="1"/>
              <a:t>habla</a:t>
            </a:r>
            <a:r>
              <a:rPr lang="en-US" dirty="0"/>
              <a:t> Modbus TCP</a:t>
            </a:r>
          </a:p>
        </p:txBody>
      </p:sp>
    </p:spTree>
    <p:extLst>
      <p:ext uri="{BB962C8B-B14F-4D97-AF65-F5344CB8AC3E}">
        <p14:creationId xmlns:p14="http://schemas.microsoft.com/office/powerpoint/2010/main" val="3834888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03DB77-232A-4BC7-8B0B-C77D7738E0FC}"/>
              </a:ext>
            </a:extLst>
          </p:cNvPr>
          <p:cNvSpPr txBox="1"/>
          <p:nvPr/>
        </p:nvSpPr>
        <p:spPr>
          <a:xfrm>
            <a:off x="1524000" y="1737798"/>
            <a:ext cx="760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Este </a:t>
            </a:r>
            <a:r>
              <a:rPr lang="en-US" dirty="0" err="1"/>
              <a:t>cliente</a:t>
            </a:r>
            <a:r>
              <a:rPr lang="en-US" dirty="0"/>
              <a:t> </a:t>
            </a:r>
            <a:r>
              <a:rPr lang="en-US" dirty="0" err="1"/>
              <a:t>quiere</a:t>
            </a:r>
            <a:r>
              <a:rPr lang="en-US" dirty="0"/>
              <a:t> </a:t>
            </a:r>
            <a:r>
              <a:rPr lang="en-US" dirty="0" err="1"/>
              <a:t>convertir</a:t>
            </a:r>
            <a:r>
              <a:rPr lang="en-US" dirty="0"/>
              <a:t> 2 puntos a BACnet.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marcados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rojo</a:t>
            </a:r>
            <a:r>
              <a:rPr lang="en-US" dirty="0"/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9BF4612-8790-47A3-92D9-0ECD0BDED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750" y="2943225"/>
            <a:ext cx="6896100" cy="26193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35FD42-B0A3-4D04-8D18-85B8E8DA9D3F}"/>
              </a:ext>
            </a:extLst>
          </p:cNvPr>
          <p:cNvSpPr txBox="1"/>
          <p:nvPr/>
        </p:nvSpPr>
        <p:spPr>
          <a:xfrm>
            <a:off x="1543050" y="2226601"/>
            <a:ext cx="661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40003  Total Real Power y 40010 Frequency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A3F945-2355-4FF1-B5B8-1736080B98CC}"/>
              </a:ext>
            </a:extLst>
          </p:cNvPr>
          <p:cNvSpPr txBox="1"/>
          <p:nvPr/>
        </p:nvSpPr>
        <p:spPr>
          <a:xfrm>
            <a:off x="1346199" y="903671"/>
            <a:ext cx="422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Veamos</a:t>
            </a:r>
            <a:r>
              <a:rPr lang="en-US" dirty="0"/>
              <a:t> la </a:t>
            </a:r>
            <a:r>
              <a:rPr lang="en-US" dirty="0" err="1"/>
              <a:t>lista</a:t>
            </a:r>
            <a:r>
              <a:rPr lang="en-US" dirty="0"/>
              <a:t> de puntos de Modbus:</a:t>
            </a:r>
          </a:p>
        </p:txBody>
      </p:sp>
    </p:spTree>
    <p:extLst>
      <p:ext uri="{BB962C8B-B14F-4D97-AF65-F5344CB8AC3E}">
        <p14:creationId xmlns:p14="http://schemas.microsoft.com/office/powerpoint/2010/main" val="3374547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70ACDD5-4680-4470-B212-73C402542DEE}"/>
              </a:ext>
            </a:extLst>
          </p:cNvPr>
          <p:cNvSpPr/>
          <p:nvPr/>
        </p:nvSpPr>
        <p:spPr>
          <a:xfrm>
            <a:off x="6084378" y="225958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E84D7BF-EBB9-447B-8B87-168F241F4215}"/>
              </a:ext>
            </a:extLst>
          </p:cNvPr>
          <p:cNvSpPr/>
          <p:nvPr/>
        </p:nvSpPr>
        <p:spPr>
          <a:xfrm>
            <a:off x="6236778" y="241198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3B74EE-6629-4133-83CE-795C6229D697}"/>
              </a:ext>
            </a:extLst>
          </p:cNvPr>
          <p:cNvSpPr/>
          <p:nvPr/>
        </p:nvSpPr>
        <p:spPr>
          <a:xfrm>
            <a:off x="6389178" y="256438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6668757-2800-4BFA-BF0C-93CF95B125E0}"/>
              </a:ext>
            </a:extLst>
          </p:cNvPr>
          <p:cNvSpPr/>
          <p:nvPr/>
        </p:nvSpPr>
        <p:spPr>
          <a:xfrm>
            <a:off x="6541578" y="271678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A3EFA92-9DAA-4C2D-8233-7B9C06618707}"/>
              </a:ext>
            </a:extLst>
          </p:cNvPr>
          <p:cNvSpPr/>
          <p:nvPr/>
        </p:nvSpPr>
        <p:spPr>
          <a:xfrm>
            <a:off x="6693978" y="286918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FB93C5B-6366-4C44-89F0-9154CB0500ED}"/>
              </a:ext>
            </a:extLst>
          </p:cNvPr>
          <p:cNvSpPr txBox="1"/>
          <p:nvPr/>
        </p:nvSpPr>
        <p:spPr>
          <a:xfrm>
            <a:off x="8370378" y="2639057"/>
            <a:ext cx="2755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2683E80-A3E4-467E-9BE0-7D08E21DF0B2}"/>
              </a:ext>
            </a:extLst>
          </p:cNvPr>
          <p:cNvSpPr txBox="1"/>
          <p:nvPr/>
        </p:nvSpPr>
        <p:spPr>
          <a:xfrm>
            <a:off x="8217978" y="2438769"/>
            <a:ext cx="2755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5D5E087-264C-42DE-9900-AAAC7B66D037}"/>
              </a:ext>
            </a:extLst>
          </p:cNvPr>
          <p:cNvSpPr txBox="1"/>
          <p:nvPr/>
        </p:nvSpPr>
        <p:spPr>
          <a:xfrm>
            <a:off x="8522778" y="2839344"/>
            <a:ext cx="2755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8A9E9EA-5E1D-4FF8-B170-5B6A174F2453}"/>
              </a:ext>
            </a:extLst>
          </p:cNvPr>
          <p:cNvSpPr txBox="1"/>
          <p:nvPr/>
        </p:nvSpPr>
        <p:spPr>
          <a:xfrm>
            <a:off x="8009380" y="2238481"/>
            <a:ext cx="2755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2B61258-799A-4508-B4F5-CDA41BD510F7}"/>
              </a:ext>
            </a:extLst>
          </p:cNvPr>
          <p:cNvSpPr txBox="1"/>
          <p:nvPr/>
        </p:nvSpPr>
        <p:spPr>
          <a:xfrm>
            <a:off x="7855833" y="2047718"/>
            <a:ext cx="2755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Offset=5</a:t>
            </a:r>
          </a:p>
        </p:txBody>
      </p:sp>
      <p:pic>
        <p:nvPicPr>
          <p:cNvPr id="13314" name="Picture 2" descr="https://cdn.pixabay.com/photo/2017/05/16/15/08/question-mark-2318041__340.jpg">
            <a:extLst>
              <a:ext uri="{FF2B5EF4-FFF2-40B4-BE49-F238E27FC236}">
                <a16:creationId xmlns:a16="http://schemas.microsoft.com/office/drawing/2014/main" id="{93E96A29-2FE7-49A0-B42D-8805D6D91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16" y="3198174"/>
            <a:ext cx="1853179" cy="185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9AEAB996-1232-48B5-B825-7F0F9C42BD4F}"/>
              </a:ext>
            </a:extLst>
          </p:cNvPr>
          <p:cNvSpPr/>
          <p:nvPr/>
        </p:nvSpPr>
        <p:spPr>
          <a:xfrm>
            <a:off x="1591366" y="2355495"/>
            <a:ext cx="1737112" cy="1034604"/>
          </a:xfrm>
          <a:prstGeom prst="cloudCallout">
            <a:avLst>
              <a:gd name="adj1" fmla="val -41700"/>
              <a:gd name="adj2" fmla="val 54882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</a:t>
            </a:r>
            <a:r>
              <a:rPr lang="en-US" sz="20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Cuáles</a:t>
            </a:r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pic>
        <p:nvPicPr>
          <p:cNvPr id="24" name="Picture 2" descr="Business, One, Success, Freelancer">
            <a:extLst>
              <a:ext uri="{FF2B5EF4-FFF2-40B4-BE49-F238E27FC236}">
                <a16:creationId xmlns:a16="http://schemas.microsoft.com/office/drawing/2014/main" id="{47E88B56-73B1-4DB0-A4E2-6328AD5B1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271" y="3311964"/>
            <a:ext cx="1957518" cy="195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15446C51-660C-49D8-ACD1-391F855BF315}"/>
              </a:ext>
            </a:extLst>
          </p:cNvPr>
          <p:cNvSpPr/>
          <p:nvPr/>
        </p:nvSpPr>
        <p:spPr>
          <a:xfrm>
            <a:off x="3927594" y="937549"/>
            <a:ext cx="2365382" cy="2281206"/>
          </a:xfrm>
          <a:prstGeom prst="cloudCallout">
            <a:avLst>
              <a:gd name="adj1" fmla="val -41700"/>
              <a:gd name="adj2" fmla="val 54882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 </a:t>
            </a:r>
            <a:r>
              <a:rPr lang="en-US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que se </a:t>
            </a:r>
            <a:r>
              <a:rPr lang="en-US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obtienen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 leer los </a:t>
            </a:r>
            <a:r>
              <a:rPr lang="en-US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registros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40003 y 400010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9E35CB-E263-4C42-9D60-0540C5BBF644}"/>
              </a:ext>
            </a:extLst>
          </p:cNvPr>
          <p:cNvSpPr txBox="1"/>
          <p:nvPr/>
        </p:nvSpPr>
        <p:spPr>
          <a:xfrm>
            <a:off x="6084378" y="176256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Datos_Medidor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4D9098-0B0E-423F-AA84-702FE92DC06A}"/>
              </a:ext>
            </a:extLst>
          </p:cNvPr>
          <p:cNvSpPr txBox="1"/>
          <p:nvPr/>
        </p:nvSpPr>
        <p:spPr>
          <a:xfrm>
            <a:off x="6084378" y="4124764"/>
            <a:ext cx="275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Tipo de </a:t>
            </a:r>
            <a:r>
              <a:rPr lang="en-US" dirty="0" err="1"/>
              <a:t>Datos</a:t>
            </a:r>
            <a:r>
              <a:rPr lang="en-US" dirty="0"/>
              <a:t> = Float </a:t>
            </a:r>
          </a:p>
          <a:p>
            <a:pPr algn="ctr"/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Objetos</a:t>
            </a:r>
            <a:r>
              <a:rPr lang="en-US" dirty="0"/>
              <a:t> = 5</a:t>
            </a:r>
          </a:p>
        </p:txBody>
      </p:sp>
    </p:spTree>
    <p:extLst>
      <p:ext uri="{BB962C8B-B14F-4D97-AF65-F5344CB8AC3E}">
        <p14:creationId xmlns:p14="http://schemas.microsoft.com/office/powerpoint/2010/main" val="115724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pic>
        <p:nvPicPr>
          <p:cNvPr id="24" name="Picture 2" descr="Business, One, Success, Freelancer">
            <a:extLst>
              <a:ext uri="{FF2B5EF4-FFF2-40B4-BE49-F238E27FC236}">
                <a16:creationId xmlns:a16="http://schemas.microsoft.com/office/drawing/2014/main" id="{47E88B56-73B1-4DB0-A4E2-6328AD5B1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3297838"/>
            <a:ext cx="1957518" cy="195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15446C51-660C-49D8-ACD1-391F855BF315}"/>
              </a:ext>
            </a:extLst>
          </p:cNvPr>
          <p:cNvSpPr/>
          <p:nvPr/>
        </p:nvSpPr>
        <p:spPr>
          <a:xfrm>
            <a:off x="1842773" y="923423"/>
            <a:ext cx="2365382" cy="2281206"/>
          </a:xfrm>
          <a:prstGeom prst="cloudCallout">
            <a:avLst>
              <a:gd name="adj1" fmla="val -41700"/>
              <a:gd name="adj2" fmla="val 54882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Ahora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tenenos</a:t>
            </a:r>
            <a:r>
              <a:rPr lang="en-US" sz="2000" dirty="0">
                <a:solidFill>
                  <a:schemeClr val="tx1"/>
                </a:solidFill>
              </a:rPr>
              <a:t> que </a:t>
            </a:r>
            <a:r>
              <a:rPr lang="en-US" sz="2000" dirty="0" err="1">
                <a:solidFill>
                  <a:schemeClr val="tx1"/>
                </a:solidFill>
              </a:rPr>
              <a:t>definir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tareas</a:t>
            </a:r>
            <a:r>
              <a:rPr lang="en-US" sz="2000" dirty="0">
                <a:solidFill>
                  <a:schemeClr val="tx1"/>
                </a:solidFill>
              </a:rPr>
              <a:t> para leer </a:t>
            </a:r>
            <a:r>
              <a:rPr lang="en-US" sz="2000" dirty="0" err="1">
                <a:solidFill>
                  <a:schemeClr val="tx1"/>
                </a:solidFill>
              </a:rPr>
              <a:t>estos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datos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0502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pic>
        <p:nvPicPr>
          <p:cNvPr id="24" name="Picture 2" descr="Business, One, Success, Freelancer">
            <a:extLst>
              <a:ext uri="{FF2B5EF4-FFF2-40B4-BE49-F238E27FC236}">
                <a16:creationId xmlns:a16="http://schemas.microsoft.com/office/drawing/2014/main" id="{47E88B56-73B1-4DB0-A4E2-6328AD5B1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3297838"/>
            <a:ext cx="1957518" cy="195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15446C51-660C-49D8-ACD1-391F855BF315}"/>
              </a:ext>
            </a:extLst>
          </p:cNvPr>
          <p:cNvSpPr/>
          <p:nvPr/>
        </p:nvSpPr>
        <p:spPr>
          <a:xfrm>
            <a:off x="1842773" y="923423"/>
            <a:ext cx="2365382" cy="2281206"/>
          </a:xfrm>
          <a:prstGeom prst="cloudCallout">
            <a:avLst>
              <a:gd name="adj1" fmla="val -41700"/>
              <a:gd name="adj2" fmla="val 54882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Ahora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tenenos</a:t>
            </a:r>
            <a:r>
              <a:rPr lang="en-US" sz="2000" dirty="0">
                <a:solidFill>
                  <a:schemeClr val="tx1"/>
                </a:solidFill>
              </a:rPr>
              <a:t> que </a:t>
            </a:r>
            <a:r>
              <a:rPr lang="en-US" sz="2000" dirty="0" err="1">
                <a:solidFill>
                  <a:schemeClr val="tx1"/>
                </a:solidFill>
              </a:rPr>
              <a:t>definir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tareas</a:t>
            </a:r>
            <a:r>
              <a:rPr lang="en-US" sz="2000" dirty="0">
                <a:solidFill>
                  <a:schemeClr val="tx1"/>
                </a:solidFill>
              </a:rPr>
              <a:t> para leer </a:t>
            </a:r>
            <a:r>
              <a:rPr lang="en-US" sz="2000" dirty="0" err="1">
                <a:solidFill>
                  <a:schemeClr val="tx1"/>
                </a:solidFill>
              </a:rPr>
              <a:t>estos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datos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663760-0CD9-4827-B3F9-FAA7888924DA}"/>
              </a:ext>
            </a:extLst>
          </p:cNvPr>
          <p:cNvSpPr/>
          <p:nvPr/>
        </p:nvSpPr>
        <p:spPr>
          <a:xfrm>
            <a:off x="7593327" y="239034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FE07C2-C0F8-4CD6-8B67-54B0CAEC3213}"/>
              </a:ext>
            </a:extLst>
          </p:cNvPr>
          <p:cNvSpPr txBox="1"/>
          <p:nvPr/>
        </p:nvSpPr>
        <p:spPr>
          <a:xfrm>
            <a:off x="7593327" y="189332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Datos_Medidor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4C5F96-02A2-4E04-B992-F05F485498DE}"/>
              </a:ext>
            </a:extLst>
          </p:cNvPr>
          <p:cNvSpPr txBox="1"/>
          <p:nvPr/>
        </p:nvSpPr>
        <p:spPr>
          <a:xfrm>
            <a:off x="7593327" y="4255524"/>
            <a:ext cx="275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Tipo de </a:t>
            </a:r>
            <a:r>
              <a:rPr lang="en-US" dirty="0" err="1"/>
              <a:t>Datos</a:t>
            </a:r>
            <a:r>
              <a:rPr lang="en-US" dirty="0"/>
              <a:t> = Float </a:t>
            </a:r>
          </a:p>
          <a:p>
            <a:pPr algn="ctr"/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Objetos</a:t>
            </a:r>
            <a:r>
              <a:rPr lang="en-US" dirty="0"/>
              <a:t> = 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B69C86-589F-416C-9944-BC8F82064D6B}"/>
              </a:ext>
            </a:extLst>
          </p:cNvPr>
          <p:cNvSpPr/>
          <p:nvPr/>
        </p:nvSpPr>
        <p:spPr>
          <a:xfrm>
            <a:off x="7745727" y="254274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88EA2B-5BF9-47E9-A3AE-C40411566B31}"/>
              </a:ext>
            </a:extLst>
          </p:cNvPr>
          <p:cNvSpPr/>
          <p:nvPr/>
        </p:nvSpPr>
        <p:spPr>
          <a:xfrm>
            <a:off x="7898127" y="269514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1585C8-8015-46EC-8631-C71AF63B065D}"/>
              </a:ext>
            </a:extLst>
          </p:cNvPr>
          <p:cNvSpPr/>
          <p:nvPr/>
        </p:nvSpPr>
        <p:spPr>
          <a:xfrm>
            <a:off x="8050527" y="284754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BEDBF0-6C5F-4C1E-AC0F-B9BB40E223B0}"/>
              </a:ext>
            </a:extLst>
          </p:cNvPr>
          <p:cNvSpPr/>
          <p:nvPr/>
        </p:nvSpPr>
        <p:spPr>
          <a:xfrm>
            <a:off x="8202927" y="299994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E7692A-E7E8-4C14-8FF7-4AD5501878CD}"/>
              </a:ext>
            </a:extLst>
          </p:cNvPr>
          <p:cNvSpPr txBox="1"/>
          <p:nvPr/>
        </p:nvSpPr>
        <p:spPr>
          <a:xfrm>
            <a:off x="9879327" y="2769817"/>
            <a:ext cx="80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918A26-186F-49A3-BC85-2A6A8E148498}"/>
              </a:ext>
            </a:extLst>
          </p:cNvPr>
          <p:cNvSpPr txBox="1"/>
          <p:nvPr/>
        </p:nvSpPr>
        <p:spPr>
          <a:xfrm>
            <a:off x="9726927" y="2569529"/>
            <a:ext cx="80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121535-E3F2-414F-85D4-02B0B04C4253}"/>
              </a:ext>
            </a:extLst>
          </p:cNvPr>
          <p:cNvSpPr txBox="1"/>
          <p:nvPr/>
        </p:nvSpPr>
        <p:spPr>
          <a:xfrm>
            <a:off x="10031727" y="2970104"/>
            <a:ext cx="859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12F23F-3CF7-4E9D-97EB-52642CB8692C}"/>
              </a:ext>
            </a:extLst>
          </p:cNvPr>
          <p:cNvSpPr txBox="1"/>
          <p:nvPr/>
        </p:nvSpPr>
        <p:spPr>
          <a:xfrm>
            <a:off x="9518329" y="2369241"/>
            <a:ext cx="80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1A3E4D-2067-4DE7-9DC0-246C3CB641C6}"/>
              </a:ext>
            </a:extLst>
          </p:cNvPr>
          <p:cNvSpPr txBox="1"/>
          <p:nvPr/>
        </p:nvSpPr>
        <p:spPr>
          <a:xfrm>
            <a:off x="9364782" y="2178478"/>
            <a:ext cx="80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47E8D3-AD85-4248-AC3F-95D48D18B216}"/>
              </a:ext>
            </a:extLst>
          </p:cNvPr>
          <p:cNvSpPr txBox="1"/>
          <p:nvPr/>
        </p:nvSpPr>
        <p:spPr>
          <a:xfrm>
            <a:off x="4403946" y="2369241"/>
            <a:ext cx="22481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Tarea</a:t>
            </a:r>
            <a:r>
              <a:rPr lang="en-US" dirty="0"/>
              <a:t> 1:</a:t>
            </a:r>
          </a:p>
          <a:p>
            <a:r>
              <a:rPr lang="en-US" dirty="0"/>
              <a:t>Leer el </a:t>
            </a:r>
            <a:r>
              <a:rPr lang="en-US" dirty="0" err="1"/>
              <a:t>registro</a:t>
            </a:r>
            <a:r>
              <a:rPr lang="en-US" dirty="0"/>
              <a:t> 40003 y </a:t>
            </a:r>
            <a:r>
              <a:rPr lang="en-US" dirty="0" err="1"/>
              <a:t>guardar</a:t>
            </a:r>
            <a:r>
              <a:rPr lang="en-US" dirty="0"/>
              <a:t> ese </a:t>
            </a:r>
            <a:r>
              <a:rPr lang="en-US" dirty="0" err="1"/>
              <a:t>dato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offset del cache #1</a:t>
            </a:r>
          </a:p>
          <a:p>
            <a:r>
              <a:rPr lang="en-US" dirty="0"/>
              <a:t>(Cache offset=1)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BE7DBC-E6A1-4601-A36F-F7EE8BA94E9A}"/>
              </a:ext>
            </a:extLst>
          </p:cNvPr>
          <p:cNvSpPr txBox="1"/>
          <p:nvPr/>
        </p:nvSpPr>
        <p:spPr>
          <a:xfrm>
            <a:off x="4556347" y="3815673"/>
            <a:ext cx="22602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Tarea</a:t>
            </a:r>
            <a:r>
              <a:rPr lang="en-US" dirty="0"/>
              <a:t> 2:</a:t>
            </a:r>
          </a:p>
          <a:p>
            <a:r>
              <a:rPr lang="en-US" dirty="0"/>
              <a:t>Leer el </a:t>
            </a:r>
            <a:r>
              <a:rPr lang="en-US" dirty="0" err="1"/>
              <a:t>registro</a:t>
            </a:r>
            <a:r>
              <a:rPr lang="en-US" dirty="0"/>
              <a:t> 40010 y </a:t>
            </a:r>
            <a:r>
              <a:rPr lang="en-US" dirty="0" err="1"/>
              <a:t>guardar</a:t>
            </a:r>
            <a:r>
              <a:rPr lang="en-US" dirty="0"/>
              <a:t> ese </a:t>
            </a:r>
            <a:r>
              <a:rPr lang="en-US" dirty="0" err="1"/>
              <a:t>dato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offset del cache #2</a:t>
            </a:r>
          </a:p>
          <a:p>
            <a:r>
              <a:rPr lang="en-US" dirty="0"/>
              <a:t>(Cache offset=2)</a:t>
            </a:r>
          </a:p>
        </p:txBody>
      </p:sp>
    </p:spTree>
    <p:extLst>
      <p:ext uri="{BB962C8B-B14F-4D97-AF65-F5344CB8AC3E}">
        <p14:creationId xmlns:p14="http://schemas.microsoft.com/office/powerpoint/2010/main" val="1754763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pic>
        <p:nvPicPr>
          <p:cNvPr id="24" name="Picture 2" descr="Business, One, Success, Freelancer">
            <a:extLst>
              <a:ext uri="{FF2B5EF4-FFF2-40B4-BE49-F238E27FC236}">
                <a16:creationId xmlns:a16="http://schemas.microsoft.com/office/drawing/2014/main" id="{47E88B56-73B1-4DB0-A4E2-6328AD5B1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3297838"/>
            <a:ext cx="1957518" cy="195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15446C51-660C-49D8-ACD1-391F855BF315}"/>
              </a:ext>
            </a:extLst>
          </p:cNvPr>
          <p:cNvSpPr/>
          <p:nvPr/>
        </p:nvSpPr>
        <p:spPr>
          <a:xfrm>
            <a:off x="1842773" y="923423"/>
            <a:ext cx="2365382" cy="2281206"/>
          </a:xfrm>
          <a:prstGeom prst="cloudCallout">
            <a:avLst>
              <a:gd name="adj1" fmla="val -41700"/>
              <a:gd name="adj2" fmla="val 54882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Ahora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tenenos</a:t>
            </a:r>
            <a:r>
              <a:rPr lang="en-US" sz="2000" dirty="0">
                <a:solidFill>
                  <a:schemeClr val="tx1"/>
                </a:solidFill>
              </a:rPr>
              <a:t> que </a:t>
            </a:r>
            <a:r>
              <a:rPr lang="en-US" sz="2000" dirty="0" err="1">
                <a:solidFill>
                  <a:schemeClr val="tx1"/>
                </a:solidFill>
              </a:rPr>
              <a:t>definir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tareas</a:t>
            </a:r>
            <a:r>
              <a:rPr lang="en-US" sz="2000" dirty="0">
                <a:solidFill>
                  <a:schemeClr val="tx1"/>
                </a:solidFill>
              </a:rPr>
              <a:t> para leer </a:t>
            </a:r>
            <a:r>
              <a:rPr lang="en-US" sz="2000" dirty="0" err="1">
                <a:solidFill>
                  <a:schemeClr val="tx1"/>
                </a:solidFill>
              </a:rPr>
              <a:t>estos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datos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663760-0CD9-4827-B3F9-FAA7888924DA}"/>
              </a:ext>
            </a:extLst>
          </p:cNvPr>
          <p:cNvSpPr/>
          <p:nvPr/>
        </p:nvSpPr>
        <p:spPr>
          <a:xfrm>
            <a:off x="7593327" y="239034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FE07C2-C0F8-4CD6-8B67-54B0CAEC3213}"/>
              </a:ext>
            </a:extLst>
          </p:cNvPr>
          <p:cNvSpPr txBox="1"/>
          <p:nvPr/>
        </p:nvSpPr>
        <p:spPr>
          <a:xfrm>
            <a:off x="7593327" y="189332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Datos_Medidor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4C5F96-02A2-4E04-B992-F05F485498DE}"/>
              </a:ext>
            </a:extLst>
          </p:cNvPr>
          <p:cNvSpPr txBox="1"/>
          <p:nvPr/>
        </p:nvSpPr>
        <p:spPr>
          <a:xfrm>
            <a:off x="7673975" y="3884584"/>
            <a:ext cx="275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Tipo de </a:t>
            </a:r>
            <a:r>
              <a:rPr lang="en-US" dirty="0" err="1"/>
              <a:t>Datos</a:t>
            </a:r>
            <a:r>
              <a:rPr lang="en-US" dirty="0"/>
              <a:t> = Float </a:t>
            </a:r>
          </a:p>
          <a:p>
            <a:pPr algn="ctr"/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Objetos</a:t>
            </a:r>
            <a:r>
              <a:rPr lang="en-US" dirty="0"/>
              <a:t> = 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B69C86-589F-416C-9944-BC8F82064D6B}"/>
              </a:ext>
            </a:extLst>
          </p:cNvPr>
          <p:cNvSpPr/>
          <p:nvPr/>
        </p:nvSpPr>
        <p:spPr>
          <a:xfrm>
            <a:off x="7745727" y="254274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88EA2B-5BF9-47E9-A3AE-C40411566B31}"/>
              </a:ext>
            </a:extLst>
          </p:cNvPr>
          <p:cNvSpPr/>
          <p:nvPr/>
        </p:nvSpPr>
        <p:spPr>
          <a:xfrm>
            <a:off x="7898127" y="269514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1585C8-8015-46EC-8631-C71AF63B065D}"/>
              </a:ext>
            </a:extLst>
          </p:cNvPr>
          <p:cNvSpPr/>
          <p:nvPr/>
        </p:nvSpPr>
        <p:spPr>
          <a:xfrm>
            <a:off x="8050527" y="284754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BEDBF0-6C5F-4C1E-AC0F-B9BB40E223B0}"/>
              </a:ext>
            </a:extLst>
          </p:cNvPr>
          <p:cNvSpPr/>
          <p:nvPr/>
        </p:nvSpPr>
        <p:spPr>
          <a:xfrm>
            <a:off x="8202927" y="299994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E7692A-E7E8-4C14-8FF7-4AD5501878CD}"/>
              </a:ext>
            </a:extLst>
          </p:cNvPr>
          <p:cNvSpPr txBox="1"/>
          <p:nvPr/>
        </p:nvSpPr>
        <p:spPr>
          <a:xfrm>
            <a:off x="9879327" y="2769817"/>
            <a:ext cx="80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918A26-186F-49A3-BC85-2A6A8E148498}"/>
              </a:ext>
            </a:extLst>
          </p:cNvPr>
          <p:cNvSpPr txBox="1"/>
          <p:nvPr/>
        </p:nvSpPr>
        <p:spPr>
          <a:xfrm>
            <a:off x="9726927" y="2569529"/>
            <a:ext cx="80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121535-E3F2-414F-85D4-02B0B04C4253}"/>
              </a:ext>
            </a:extLst>
          </p:cNvPr>
          <p:cNvSpPr txBox="1"/>
          <p:nvPr/>
        </p:nvSpPr>
        <p:spPr>
          <a:xfrm>
            <a:off x="10031727" y="2970104"/>
            <a:ext cx="859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12F23F-3CF7-4E9D-97EB-52642CB8692C}"/>
              </a:ext>
            </a:extLst>
          </p:cNvPr>
          <p:cNvSpPr txBox="1"/>
          <p:nvPr/>
        </p:nvSpPr>
        <p:spPr>
          <a:xfrm>
            <a:off x="9518329" y="2369241"/>
            <a:ext cx="80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1A3E4D-2067-4DE7-9DC0-246C3CB641C6}"/>
              </a:ext>
            </a:extLst>
          </p:cNvPr>
          <p:cNvSpPr txBox="1"/>
          <p:nvPr/>
        </p:nvSpPr>
        <p:spPr>
          <a:xfrm>
            <a:off x="9364782" y="2178478"/>
            <a:ext cx="80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Offset=5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94CC28A9-D0A0-4124-B5F2-8A1F9D1A1125}"/>
              </a:ext>
            </a:extLst>
          </p:cNvPr>
          <p:cNvSpPr/>
          <p:nvPr/>
        </p:nvSpPr>
        <p:spPr>
          <a:xfrm>
            <a:off x="6746875" y="4671022"/>
            <a:ext cx="1854200" cy="1524000"/>
          </a:xfrm>
          <a:prstGeom prst="wedgeRoundRectCallout">
            <a:avLst>
              <a:gd name="adj1" fmla="val -88733"/>
              <a:gd name="adj2" fmla="val -135232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Where you store the data in the cache is an arbitrary choice. 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F895B415-F999-4F97-8BC3-99CCDF1DE33E}"/>
              </a:ext>
            </a:extLst>
          </p:cNvPr>
          <p:cNvSpPr/>
          <p:nvPr/>
        </p:nvSpPr>
        <p:spPr>
          <a:xfrm>
            <a:off x="6746875" y="4656953"/>
            <a:ext cx="2026064" cy="1524000"/>
          </a:xfrm>
          <a:prstGeom prst="wedgeRoundRectCallout">
            <a:avLst>
              <a:gd name="adj1" fmla="val -83939"/>
              <a:gd name="adj2" fmla="val -36066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Dónde</a:t>
            </a:r>
            <a:r>
              <a:rPr lang="en-US" dirty="0"/>
              <a:t> se </a:t>
            </a:r>
            <a:r>
              <a:rPr lang="en-US" dirty="0" err="1"/>
              <a:t>guardan</a:t>
            </a:r>
            <a:r>
              <a:rPr lang="en-US" dirty="0"/>
              <a:t> los </a:t>
            </a:r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cache es una </a:t>
            </a:r>
            <a:r>
              <a:rPr lang="en-US" dirty="0" err="1"/>
              <a:t>decisión</a:t>
            </a:r>
            <a:r>
              <a:rPr lang="en-US" dirty="0"/>
              <a:t> </a:t>
            </a:r>
            <a:r>
              <a:rPr lang="en-US" dirty="0" err="1"/>
              <a:t>arbitraria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AF249D-D4DE-42EF-9309-F2571EF4D809}"/>
              </a:ext>
            </a:extLst>
          </p:cNvPr>
          <p:cNvSpPr txBox="1"/>
          <p:nvPr/>
        </p:nvSpPr>
        <p:spPr>
          <a:xfrm>
            <a:off x="4403946" y="2369241"/>
            <a:ext cx="22481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Tarea</a:t>
            </a:r>
            <a:r>
              <a:rPr lang="en-US" dirty="0"/>
              <a:t> 1:</a:t>
            </a:r>
          </a:p>
          <a:p>
            <a:r>
              <a:rPr lang="en-US" dirty="0"/>
              <a:t>Leer el </a:t>
            </a:r>
            <a:r>
              <a:rPr lang="en-US" dirty="0" err="1"/>
              <a:t>registro</a:t>
            </a:r>
            <a:r>
              <a:rPr lang="en-US" dirty="0"/>
              <a:t> 40003 y </a:t>
            </a:r>
            <a:r>
              <a:rPr lang="en-US" dirty="0" err="1"/>
              <a:t>guardar</a:t>
            </a:r>
            <a:r>
              <a:rPr lang="en-US" dirty="0"/>
              <a:t> ese </a:t>
            </a:r>
            <a:r>
              <a:rPr lang="en-US" dirty="0" err="1"/>
              <a:t>dato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offset del cache #1</a:t>
            </a:r>
          </a:p>
          <a:p>
            <a:r>
              <a:rPr lang="en-US" dirty="0"/>
              <a:t>(Cache offset=1)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E45863-95E2-430A-BF40-80F61CDD13FD}"/>
              </a:ext>
            </a:extLst>
          </p:cNvPr>
          <p:cNvSpPr txBox="1"/>
          <p:nvPr/>
        </p:nvSpPr>
        <p:spPr>
          <a:xfrm>
            <a:off x="4556347" y="3815673"/>
            <a:ext cx="22602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Tarea</a:t>
            </a:r>
            <a:r>
              <a:rPr lang="en-US" dirty="0"/>
              <a:t> 2:</a:t>
            </a:r>
          </a:p>
          <a:p>
            <a:r>
              <a:rPr lang="en-US" dirty="0"/>
              <a:t>Leer el </a:t>
            </a:r>
            <a:r>
              <a:rPr lang="en-US" dirty="0" err="1"/>
              <a:t>registro</a:t>
            </a:r>
            <a:r>
              <a:rPr lang="en-US" dirty="0"/>
              <a:t> 40010 y </a:t>
            </a:r>
            <a:r>
              <a:rPr lang="en-US" dirty="0" err="1"/>
              <a:t>guardar</a:t>
            </a:r>
            <a:r>
              <a:rPr lang="en-US" dirty="0"/>
              <a:t> ese </a:t>
            </a:r>
            <a:r>
              <a:rPr lang="en-US" dirty="0" err="1"/>
              <a:t>dato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offset del cache #2</a:t>
            </a:r>
          </a:p>
          <a:p>
            <a:r>
              <a:rPr lang="en-US" dirty="0"/>
              <a:t>(Cache offset=2)</a:t>
            </a:r>
          </a:p>
        </p:txBody>
      </p:sp>
    </p:spTree>
    <p:extLst>
      <p:ext uri="{BB962C8B-B14F-4D97-AF65-F5344CB8AC3E}">
        <p14:creationId xmlns:p14="http://schemas.microsoft.com/office/powerpoint/2010/main" val="1848200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663760-0CD9-4827-B3F9-FAA7888924DA}"/>
              </a:ext>
            </a:extLst>
          </p:cNvPr>
          <p:cNvSpPr/>
          <p:nvPr/>
        </p:nvSpPr>
        <p:spPr>
          <a:xfrm>
            <a:off x="7593327" y="239034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FE07C2-C0F8-4CD6-8B67-54B0CAEC3213}"/>
              </a:ext>
            </a:extLst>
          </p:cNvPr>
          <p:cNvSpPr txBox="1"/>
          <p:nvPr/>
        </p:nvSpPr>
        <p:spPr>
          <a:xfrm>
            <a:off x="7593327" y="189332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Datos_Medidor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4C5F96-02A2-4E04-B992-F05F485498DE}"/>
              </a:ext>
            </a:extLst>
          </p:cNvPr>
          <p:cNvSpPr txBox="1"/>
          <p:nvPr/>
        </p:nvSpPr>
        <p:spPr>
          <a:xfrm>
            <a:off x="7673975" y="3884584"/>
            <a:ext cx="275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Tipo de </a:t>
            </a:r>
            <a:r>
              <a:rPr lang="en-US" dirty="0" err="1"/>
              <a:t>Datos</a:t>
            </a:r>
            <a:r>
              <a:rPr lang="en-US" dirty="0"/>
              <a:t> = Float </a:t>
            </a:r>
          </a:p>
          <a:p>
            <a:pPr algn="ctr"/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Objetos</a:t>
            </a:r>
            <a:r>
              <a:rPr lang="en-US" dirty="0"/>
              <a:t> = 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B69C86-589F-416C-9944-BC8F82064D6B}"/>
              </a:ext>
            </a:extLst>
          </p:cNvPr>
          <p:cNvSpPr/>
          <p:nvPr/>
        </p:nvSpPr>
        <p:spPr>
          <a:xfrm>
            <a:off x="7745727" y="254274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88EA2B-5BF9-47E9-A3AE-C40411566B31}"/>
              </a:ext>
            </a:extLst>
          </p:cNvPr>
          <p:cNvSpPr/>
          <p:nvPr/>
        </p:nvSpPr>
        <p:spPr>
          <a:xfrm>
            <a:off x="7898127" y="269514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1585C8-8015-46EC-8631-C71AF63B065D}"/>
              </a:ext>
            </a:extLst>
          </p:cNvPr>
          <p:cNvSpPr/>
          <p:nvPr/>
        </p:nvSpPr>
        <p:spPr>
          <a:xfrm>
            <a:off x="8050527" y="284754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BEDBF0-6C5F-4C1E-AC0F-B9BB40E223B0}"/>
              </a:ext>
            </a:extLst>
          </p:cNvPr>
          <p:cNvSpPr/>
          <p:nvPr/>
        </p:nvSpPr>
        <p:spPr>
          <a:xfrm>
            <a:off x="8202927" y="2999940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E7692A-E7E8-4C14-8FF7-4AD5501878CD}"/>
              </a:ext>
            </a:extLst>
          </p:cNvPr>
          <p:cNvSpPr txBox="1"/>
          <p:nvPr/>
        </p:nvSpPr>
        <p:spPr>
          <a:xfrm>
            <a:off x="9879327" y="2769817"/>
            <a:ext cx="80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918A26-186F-49A3-BC85-2A6A8E148498}"/>
              </a:ext>
            </a:extLst>
          </p:cNvPr>
          <p:cNvSpPr txBox="1"/>
          <p:nvPr/>
        </p:nvSpPr>
        <p:spPr>
          <a:xfrm>
            <a:off x="9726927" y="2569529"/>
            <a:ext cx="80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121535-E3F2-414F-85D4-02B0B04C4253}"/>
              </a:ext>
            </a:extLst>
          </p:cNvPr>
          <p:cNvSpPr txBox="1"/>
          <p:nvPr/>
        </p:nvSpPr>
        <p:spPr>
          <a:xfrm>
            <a:off x="10031727" y="2970104"/>
            <a:ext cx="859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12F23F-3CF7-4E9D-97EB-52642CB8692C}"/>
              </a:ext>
            </a:extLst>
          </p:cNvPr>
          <p:cNvSpPr txBox="1"/>
          <p:nvPr/>
        </p:nvSpPr>
        <p:spPr>
          <a:xfrm>
            <a:off x="9518329" y="2369241"/>
            <a:ext cx="80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1A3E4D-2067-4DE7-9DC0-246C3CB641C6}"/>
              </a:ext>
            </a:extLst>
          </p:cNvPr>
          <p:cNvSpPr txBox="1"/>
          <p:nvPr/>
        </p:nvSpPr>
        <p:spPr>
          <a:xfrm>
            <a:off x="9364782" y="2178478"/>
            <a:ext cx="80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Offset=5</a:t>
            </a:r>
          </a:p>
        </p:txBody>
      </p:sp>
      <p:pic>
        <p:nvPicPr>
          <p:cNvPr id="31" name="Picture 2" descr="https://cdn.pixabay.com/photo/2017/05/16/15/08/question-mark-2318041__340.jpg">
            <a:extLst>
              <a:ext uri="{FF2B5EF4-FFF2-40B4-BE49-F238E27FC236}">
                <a16:creationId xmlns:a16="http://schemas.microsoft.com/office/drawing/2014/main" id="{D6748658-88C4-436F-849C-E0419BECF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46" y="3277881"/>
            <a:ext cx="1853179" cy="185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15446C51-660C-49D8-ACD1-391F855BF315}"/>
              </a:ext>
            </a:extLst>
          </p:cNvPr>
          <p:cNvSpPr/>
          <p:nvPr/>
        </p:nvSpPr>
        <p:spPr>
          <a:xfrm>
            <a:off x="1842773" y="923423"/>
            <a:ext cx="2365382" cy="2281206"/>
          </a:xfrm>
          <a:prstGeom prst="cloudCallout">
            <a:avLst>
              <a:gd name="adj1" fmla="val -41700"/>
              <a:gd name="adj2" fmla="val 54882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¿Leer?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¿De </a:t>
            </a:r>
            <a:r>
              <a:rPr lang="en-US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dónde</a:t>
            </a: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310EF3-E531-426A-A017-CAAAF90D9E3B}"/>
              </a:ext>
            </a:extLst>
          </p:cNvPr>
          <p:cNvSpPr txBox="1"/>
          <p:nvPr/>
        </p:nvSpPr>
        <p:spPr>
          <a:xfrm>
            <a:off x="4403946" y="2369241"/>
            <a:ext cx="22481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Tarea</a:t>
            </a:r>
            <a:r>
              <a:rPr lang="en-US" dirty="0"/>
              <a:t> 1:</a:t>
            </a:r>
          </a:p>
          <a:p>
            <a:r>
              <a:rPr lang="en-US" u="sng" dirty="0">
                <a:solidFill>
                  <a:srgbClr val="FF0000"/>
                </a:solidFill>
              </a:rPr>
              <a:t>Leer</a:t>
            </a:r>
            <a:r>
              <a:rPr lang="en-US" dirty="0"/>
              <a:t> el </a:t>
            </a:r>
            <a:r>
              <a:rPr lang="en-US" dirty="0" err="1"/>
              <a:t>registro</a:t>
            </a:r>
            <a:r>
              <a:rPr lang="en-US" dirty="0"/>
              <a:t> 40003 y </a:t>
            </a:r>
            <a:r>
              <a:rPr lang="en-US" dirty="0" err="1"/>
              <a:t>guardar</a:t>
            </a:r>
            <a:r>
              <a:rPr lang="en-US" dirty="0"/>
              <a:t> ese </a:t>
            </a:r>
            <a:r>
              <a:rPr lang="en-US" dirty="0" err="1"/>
              <a:t>dato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offset del cache #1</a:t>
            </a:r>
          </a:p>
          <a:p>
            <a:r>
              <a:rPr lang="en-US" dirty="0"/>
              <a:t>(Cache offset=1)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E3F811-0F99-4401-8279-11F2B92D0E30}"/>
              </a:ext>
            </a:extLst>
          </p:cNvPr>
          <p:cNvSpPr txBox="1"/>
          <p:nvPr/>
        </p:nvSpPr>
        <p:spPr>
          <a:xfrm>
            <a:off x="4404149" y="3817223"/>
            <a:ext cx="22602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Tarea</a:t>
            </a:r>
            <a:r>
              <a:rPr lang="en-US" dirty="0"/>
              <a:t> 2:</a:t>
            </a:r>
          </a:p>
          <a:p>
            <a:r>
              <a:rPr lang="en-US" u="sng" dirty="0">
                <a:solidFill>
                  <a:srgbClr val="FF0000"/>
                </a:solidFill>
              </a:rPr>
              <a:t>Leer</a:t>
            </a:r>
            <a:r>
              <a:rPr lang="en-US" dirty="0"/>
              <a:t> el </a:t>
            </a:r>
            <a:r>
              <a:rPr lang="en-US" dirty="0" err="1"/>
              <a:t>registro</a:t>
            </a:r>
            <a:r>
              <a:rPr lang="en-US" dirty="0"/>
              <a:t> 40010 y </a:t>
            </a:r>
            <a:r>
              <a:rPr lang="en-US" dirty="0" err="1"/>
              <a:t>guardar</a:t>
            </a:r>
            <a:r>
              <a:rPr lang="en-US" dirty="0"/>
              <a:t> ese </a:t>
            </a:r>
            <a:r>
              <a:rPr lang="en-US" dirty="0" err="1"/>
              <a:t>dato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offset del cache #2</a:t>
            </a:r>
          </a:p>
          <a:p>
            <a:r>
              <a:rPr lang="en-US" dirty="0"/>
              <a:t>(Cache offset=2)</a:t>
            </a:r>
          </a:p>
        </p:txBody>
      </p:sp>
    </p:spTree>
    <p:extLst>
      <p:ext uri="{BB962C8B-B14F-4D97-AF65-F5344CB8AC3E}">
        <p14:creationId xmlns:p14="http://schemas.microsoft.com/office/powerpoint/2010/main" val="781954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pic>
        <p:nvPicPr>
          <p:cNvPr id="24" name="Picture 2" descr="Business, One, Success, Freelancer">
            <a:extLst>
              <a:ext uri="{FF2B5EF4-FFF2-40B4-BE49-F238E27FC236}">
                <a16:creationId xmlns:a16="http://schemas.microsoft.com/office/drawing/2014/main" id="{47E88B56-73B1-4DB0-A4E2-6328AD5B1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259" y="3845090"/>
            <a:ext cx="1957518" cy="195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9663760-0CD9-4827-B3F9-FAA7888924DA}"/>
              </a:ext>
            </a:extLst>
          </p:cNvPr>
          <p:cNvSpPr/>
          <p:nvPr/>
        </p:nvSpPr>
        <p:spPr>
          <a:xfrm>
            <a:off x="7612377" y="3771465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FE07C2-C0F8-4CD6-8B67-54B0CAEC3213}"/>
              </a:ext>
            </a:extLst>
          </p:cNvPr>
          <p:cNvSpPr txBox="1"/>
          <p:nvPr/>
        </p:nvSpPr>
        <p:spPr>
          <a:xfrm>
            <a:off x="7612377" y="327444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Datos_Medidor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4C5F96-02A2-4E04-B992-F05F485498DE}"/>
              </a:ext>
            </a:extLst>
          </p:cNvPr>
          <p:cNvSpPr txBox="1"/>
          <p:nvPr/>
        </p:nvSpPr>
        <p:spPr>
          <a:xfrm>
            <a:off x="7693025" y="5265709"/>
            <a:ext cx="275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Tipo de </a:t>
            </a:r>
            <a:r>
              <a:rPr lang="en-US" dirty="0" err="1"/>
              <a:t>Datos</a:t>
            </a:r>
            <a:r>
              <a:rPr lang="en-US" dirty="0"/>
              <a:t> = Float </a:t>
            </a:r>
          </a:p>
          <a:p>
            <a:pPr algn="ctr"/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Objetos</a:t>
            </a:r>
            <a:r>
              <a:rPr lang="en-US" dirty="0"/>
              <a:t> = 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B69C86-589F-416C-9944-BC8F82064D6B}"/>
              </a:ext>
            </a:extLst>
          </p:cNvPr>
          <p:cNvSpPr/>
          <p:nvPr/>
        </p:nvSpPr>
        <p:spPr>
          <a:xfrm>
            <a:off x="7764777" y="3923865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88EA2B-5BF9-47E9-A3AE-C40411566B31}"/>
              </a:ext>
            </a:extLst>
          </p:cNvPr>
          <p:cNvSpPr/>
          <p:nvPr/>
        </p:nvSpPr>
        <p:spPr>
          <a:xfrm>
            <a:off x="7917177" y="4076265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1585C8-8015-46EC-8631-C71AF63B065D}"/>
              </a:ext>
            </a:extLst>
          </p:cNvPr>
          <p:cNvSpPr/>
          <p:nvPr/>
        </p:nvSpPr>
        <p:spPr>
          <a:xfrm>
            <a:off x="8069577" y="4228665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BEDBF0-6C5F-4C1E-AC0F-B9BB40E223B0}"/>
              </a:ext>
            </a:extLst>
          </p:cNvPr>
          <p:cNvSpPr/>
          <p:nvPr/>
        </p:nvSpPr>
        <p:spPr>
          <a:xfrm>
            <a:off x="8221977" y="4381065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E7692A-E7E8-4C14-8FF7-4AD5501878CD}"/>
              </a:ext>
            </a:extLst>
          </p:cNvPr>
          <p:cNvSpPr txBox="1"/>
          <p:nvPr/>
        </p:nvSpPr>
        <p:spPr>
          <a:xfrm>
            <a:off x="9898377" y="4150942"/>
            <a:ext cx="80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918A26-186F-49A3-BC85-2A6A8E148498}"/>
              </a:ext>
            </a:extLst>
          </p:cNvPr>
          <p:cNvSpPr txBox="1"/>
          <p:nvPr/>
        </p:nvSpPr>
        <p:spPr>
          <a:xfrm>
            <a:off x="9745977" y="3950654"/>
            <a:ext cx="80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121535-E3F2-414F-85D4-02B0B04C4253}"/>
              </a:ext>
            </a:extLst>
          </p:cNvPr>
          <p:cNvSpPr txBox="1"/>
          <p:nvPr/>
        </p:nvSpPr>
        <p:spPr>
          <a:xfrm>
            <a:off x="10050777" y="4351229"/>
            <a:ext cx="859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12F23F-3CF7-4E9D-97EB-52642CB8692C}"/>
              </a:ext>
            </a:extLst>
          </p:cNvPr>
          <p:cNvSpPr txBox="1"/>
          <p:nvPr/>
        </p:nvSpPr>
        <p:spPr>
          <a:xfrm>
            <a:off x="9537379" y="3750366"/>
            <a:ext cx="80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1A3E4D-2067-4DE7-9DC0-246C3CB641C6}"/>
              </a:ext>
            </a:extLst>
          </p:cNvPr>
          <p:cNvSpPr txBox="1"/>
          <p:nvPr/>
        </p:nvSpPr>
        <p:spPr>
          <a:xfrm>
            <a:off x="9383832" y="3559603"/>
            <a:ext cx="80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BE7DBC-E6A1-4601-A36F-F7EE8BA94E9A}"/>
              </a:ext>
            </a:extLst>
          </p:cNvPr>
          <p:cNvSpPr txBox="1"/>
          <p:nvPr/>
        </p:nvSpPr>
        <p:spPr>
          <a:xfrm>
            <a:off x="4362530" y="1517297"/>
            <a:ext cx="6503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Tarea</a:t>
            </a:r>
            <a:r>
              <a:rPr lang="en-US" dirty="0"/>
              <a:t> 2:</a:t>
            </a:r>
          </a:p>
          <a:p>
            <a:r>
              <a:rPr lang="en-US" u="sng" dirty="0">
                <a:solidFill>
                  <a:srgbClr val="FF0000"/>
                </a:solidFill>
              </a:rPr>
              <a:t>Leer</a:t>
            </a:r>
            <a:r>
              <a:rPr lang="en-US" dirty="0"/>
              <a:t> el </a:t>
            </a:r>
            <a:r>
              <a:rPr lang="en-US" dirty="0" err="1"/>
              <a:t>registro</a:t>
            </a:r>
            <a:r>
              <a:rPr lang="en-US" dirty="0"/>
              <a:t> 40010 y </a:t>
            </a:r>
            <a:r>
              <a:rPr lang="en-US" dirty="0" err="1"/>
              <a:t>guardar</a:t>
            </a:r>
            <a:r>
              <a:rPr lang="en-US" dirty="0"/>
              <a:t> ese </a:t>
            </a:r>
            <a:r>
              <a:rPr lang="en-US" dirty="0" err="1"/>
              <a:t>dato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offset del cache #2</a:t>
            </a:r>
          </a:p>
          <a:p>
            <a:r>
              <a:rPr lang="en-US" dirty="0"/>
              <a:t>(Cache offset=2)</a:t>
            </a:r>
          </a:p>
        </p:txBody>
      </p:sp>
      <p:pic>
        <p:nvPicPr>
          <p:cNvPr id="28" name="Picture 2" descr="https://cdn.pixabay.com/photo/2017/05/16/15/08/question-mark-2318041__340.jpg">
            <a:extLst>
              <a:ext uri="{FF2B5EF4-FFF2-40B4-BE49-F238E27FC236}">
                <a16:creationId xmlns:a16="http://schemas.microsoft.com/office/drawing/2014/main" id="{B07CCD04-34E5-4828-8AAF-E4C57DF53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6" y="3131553"/>
            <a:ext cx="1853179" cy="185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15446C51-660C-49D8-ACD1-391F855BF315}"/>
              </a:ext>
            </a:extLst>
          </p:cNvPr>
          <p:cNvSpPr/>
          <p:nvPr/>
        </p:nvSpPr>
        <p:spPr>
          <a:xfrm>
            <a:off x="1405678" y="1620210"/>
            <a:ext cx="2217198" cy="1360801"/>
          </a:xfrm>
          <a:prstGeom prst="cloudCallout">
            <a:avLst>
              <a:gd name="adj1" fmla="val -39742"/>
              <a:gd name="adj2" fmla="val 57419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¿Leer?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¿De </a:t>
            </a:r>
            <a:r>
              <a:rPr lang="en-US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dónde</a:t>
            </a: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29" name="Thought Bubble: Cloud 28">
            <a:extLst>
              <a:ext uri="{FF2B5EF4-FFF2-40B4-BE49-F238E27FC236}">
                <a16:creationId xmlns:a16="http://schemas.microsoft.com/office/drawing/2014/main" id="{8EC62DB1-F381-4C79-8D26-ED0260ED0D91}"/>
              </a:ext>
            </a:extLst>
          </p:cNvPr>
          <p:cNvSpPr/>
          <p:nvPr/>
        </p:nvSpPr>
        <p:spPr>
          <a:xfrm>
            <a:off x="4136601" y="2407533"/>
            <a:ext cx="2458498" cy="1650609"/>
          </a:xfrm>
          <a:prstGeom prst="cloudCallout">
            <a:avLst>
              <a:gd name="adj1" fmla="val -62741"/>
              <a:gd name="adj2" fmla="val 52345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 </a:t>
            </a:r>
            <a:r>
              <a:rPr lang="en-US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Medidor</a:t>
            </a:r>
            <a:endParaRPr lang="en-US" sz="24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F67E87-DB0E-4377-B88F-7C3F5E6DF45E}"/>
              </a:ext>
            </a:extLst>
          </p:cNvPr>
          <p:cNvSpPr txBox="1"/>
          <p:nvPr/>
        </p:nvSpPr>
        <p:spPr>
          <a:xfrm>
            <a:off x="4406770" y="537313"/>
            <a:ext cx="6503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Tarea</a:t>
            </a:r>
            <a:r>
              <a:rPr lang="en-US" dirty="0"/>
              <a:t> 1:</a:t>
            </a:r>
          </a:p>
          <a:p>
            <a:r>
              <a:rPr lang="en-US" u="sng" dirty="0">
                <a:solidFill>
                  <a:srgbClr val="FF0000"/>
                </a:solidFill>
              </a:rPr>
              <a:t>Leer</a:t>
            </a:r>
            <a:r>
              <a:rPr lang="en-US" dirty="0"/>
              <a:t> el </a:t>
            </a:r>
            <a:r>
              <a:rPr lang="en-US" dirty="0" err="1"/>
              <a:t>registro</a:t>
            </a:r>
            <a:r>
              <a:rPr lang="en-US" dirty="0"/>
              <a:t> 40003 y </a:t>
            </a:r>
            <a:r>
              <a:rPr lang="en-US" dirty="0" err="1"/>
              <a:t>guardar</a:t>
            </a:r>
            <a:r>
              <a:rPr lang="en-US" dirty="0"/>
              <a:t> ese </a:t>
            </a:r>
            <a:r>
              <a:rPr lang="en-US" dirty="0" err="1"/>
              <a:t>dato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offset del cache #1</a:t>
            </a:r>
          </a:p>
          <a:p>
            <a:r>
              <a:rPr lang="en-US" dirty="0"/>
              <a:t>(Cache offset=1)</a:t>
            </a:r>
          </a:p>
        </p:txBody>
      </p:sp>
    </p:spTree>
    <p:extLst>
      <p:ext uri="{BB962C8B-B14F-4D97-AF65-F5344CB8AC3E}">
        <p14:creationId xmlns:p14="http://schemas.microsoft.com/office/powerpoint/2010/main" val="3450082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93EEF21-0677-48E5-BF1F-88A6054C8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212" y="2505075"/>
            <a:ext cx="2466975" cy="184785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ABFF903-A2B3-474C-9ED1-FC01D07E08CE}"/>
              </a:ext>
            </a:extLst>
          </p:cNvPr>
          <p:cNvSpPr txBox="1"/>
          <p:nvPr/>
        </p:nvSpPr>
        <p:spPr>
          <a:xfrm>
            <a:off x="4331771" y="3077366"/>
            <a:ext cx="334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¿</a:t>
            </a:r>
            <a:r>
              <a:rPr lang="en-US" sz="2800" dirty="0" err="1"/>
              <a:t>Cuál</a:t>
            </a:r>
            <a:r>
              <a:rPr lang="en-US" sz="2800" dirty="0"/>
              <a:t> es la </a:t>
            </a:r>
            <a:r>
              <a:rPr lang="en-US" sz="2800" dirty="0" err="1"/>
              <a:t>dirección</a:t>
            </a:r>
            <a:r>
              <a:rPr lang="en-US" sz="2800" dirty="0"/>
              <a:t> IP del </a:t>
            </a:r>
            <a:r>
              <a:rPr lang="en-US" sz="2800" dirty="0" err="1"/>
              <a:t>medidor</a:t>
            </a:r>
            <a:r>
              <a:rPr lang="en-US" sz="2800" dirty="0"/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598215-D110-41CC-8731-71435BA81E9A}"/>
              </a:ext>
            </a:extLst>
          </p:cNvPr>
          <p:cNvSpPr txBox="1"/>
          <p:nvPr/>
        </p:nvSpPr>
        <p:spPr>
          <a:xfrm>
            <a:off x="5481980" y="4483744"/>
            <a:ext cx="3340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¿</a:t>
            </a:r>
            <a:r>
              <a:rPr lang="en-US" sz="2800" dirty="0" err="1"/>
              <a:t>Cuál</a:t>
            </a:r>
            <a:r>
              <a:rPr lang="en-US" sz="2800" dirty="0"/>
              <a:t> es el </a:t>
            </a:r>
            <a:r>
              <a:rPr lang="en-US" sz="2800" dirty="0" err="1"/>
              <a:t>NodeID</a:t>
            </a:r>
            <a:r>
              <a:rPr lang="en-US" sz="2800" dirty="0"/>
              <a:t> de Modbus del </a:t>
            </a:r>
            <a:r>
              <a:rPr lang="en-US" sz="2800" dirty="0" err="1"/>
              <a:t>medidor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9085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93EEF21-0677-48E5-BF1F-88A6054C8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212" y="2505075"/>
            <a:ext cx="2466975" cy="18478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ECE837-E5F6-49E9-9B96-F89635863877}"/>
              </a:ext>
            </a:extLst>
          </p:cNvPr>
          <p:cNvSpPr txBox="1"/>
          <p:nvPr/>
        </p:nvSpPr>
        <p:spPr>
          <a:xfrm>
            <a:off x="4528601" y="1976251"/>
            <a:ext cx="36084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¿</a:t>
            </a:r>
            <a:r>
              <a:rPr lang="en-US" sz="2800" dirty="0" err="1"/>
              <a:t>Cuál</a:t>
            </a:r>
            <a:r>
              <a:rPr lang="en-US" sz="2800" dirty="0"/>
              <a:t> es la </a:t>
            </a:r>
            <a:r>
              <a:rPr lang="en-US" sz="2800" dirty="0" err="1"/>
              <a:t>dirección</a:t>
            </a:r>
            <a:r>
              <a:rPr lang="en-US" sz="2800" dirty="0"/>
              <a:t> IP del </a:t>
            </a:r>
            <a:r>
              <a:rPr lang="en-US" sz="2800" dirty="0" err="1"/>
              <a:t>medidor</a:t>
            </a:r>
            <a:r>
              <a:rPr lang="en-US" sz="2800" dirty="0"/>
              <a:t>?</a:t>
            </a:r>
          </a:p>
          <a:p>
            <a:pPr algn="ctr"/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192.168.1.168</a:t>
            </a:r>
          </a:p>
          <a:p>
            <a:pPr algn="ctr"/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C8993C-BF2C-4231-8714-8D9D4BC6BB66}"/>
              </a:ext>
            </a:extLst>
          </p:cNvPr>
          <p:cNvSpPr txBox="1"/>
          <p:nvPr/>
        </p:nvSpPr>
        <p:spPr>
          <a:xfrm>
            <a:off x="7151688" y="4177605"/>
            <a:ext cx="36084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¿</a:t>
            </a:r>
            <a:r>
              <a:rPr lang="en-US" sz="2800" dirty="0" err="1"/>
              <a:t>Cuál</a:t>
            </a:r>
            <a:r>
              <a:rPr lang="en-US" sz="2800" dirty="0"/>
              <a:t> es el </a:t>
            </a:r>
            <a:r>
              <a:rPr lang="en-US" sz="2800" dirty="0" err="1"/>
              <a:t>NodeID</a:t>
            </a:r>
            <a:r>
              <a:rPr lang="en-US" sz="2800" dirty="0"/>
              <a:t> de Modbus del </a:t>
            </a:r>
            <a:r>
              <a:rPr lang="en-US" sz="2800" dirty="0" err="1"/>
              <a:t>medidor</a:t>
            </a:r>
            <a:r>
              <a:rPr lang="en-US" sz="2800" dirty="0"/>
              <a:t>?</a:t>
            </a:r>
          </a:p>
          <a:p>
            <a:pPr algn="ctr"/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1</a:t>
            </a:r>
          </a:p>
        </p:txBody>
      </p:sp>
    </p:spTree>
    <p:extLst>
      <p:ext uri="{BB962C8B-B14F-4D97-AF65-F5344CB8AC3E}">
        <p14:creationId xmlns:p14="http://schemas.microsoft.com/office/powerpoint/2010/main" val="557586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93EEF21-0677-48E5-BF1F-88A6054C8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03" y="2057087"/>
            <a:ext cx="2466975" cy="18478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ECE837-E5F6-49E9-9B96-F89635863877}"/>
              </a:ext>
            </a:extLst>
          </p:cNvPr>
          <p:cNvSpPr txBox="1"/>
          <p:nvPr/>
        </p:nvSpPr>
        <p:spPr>
          <a:xfrm>
            <a:off x="697031" y="865081"/>
            <a:ext cx="3608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 </a:t>
            </a:r>
            <a:r>
              <a:rPr lang="en-US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entonces</a:t>
            </a: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E27112-9A0D-4E45-B548-1091D389E428}"/>
              </a:ext>
            </a:extLst>
          </p:cNvPr>
          <p:cNvSpPr txBox="1"/>
          <p:nvPr/>
        </p:nvSpPr>
        <p:spPr>
          <a:xfrm>
            <a:off x="3362278" y="1688418"/>
            <a:ext cx="59562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Tarea</a:t>
            </a:r>
            <a:r>
              <a:rPr lang="en-US" dirty="0"/>
              <a:t> 1:</a:t>
            </a:r>
          </a:p>
          <a:p>
            <a:r>
              <a:rPr lang="en-US" u="sng" dirty="0">
                <a:solidFill>
                  <a:srgbClr val="FF0000"/>
                </a:solidFill>
              </a:rPr>
              <a:t>Leer</a:t>
            </a:r>
            <a:r>
              <a:rPr lang="en-US" dirty="0"/>
              <a:t> el </a:t>
            </a:r>
            <a:r>
              <a:rPr lang="en-US" dirty="0" err="1"/>
              <a:t>registro</a:t>
            </a:r>
            <a:r>
              <a:rPr lang="en-US" dirty="0"/>
              <a:t> 40003 del Node=1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dirección</a:t>
            </a:r>
            <a:r>
              <a:rPr lang="en-US" dirty="0"/>
              <a:t> IP=192.168.1.168 y </a:t>
            </a:r>
            <a:r>
              <a:rPr lang="en-US" dirty="0" err="1"/>
              <a:t>guardar</a:t>
            </a:r>
            <a:r>
              <a:rPr lang="en-US" dirty="0"/>
              <a:t> ese </a:t>
            </a:r>
            <a:r>
              <a:rPr lang="en-US" dirty="0" err="1"/>
              <a:t>dato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offset del cache #1 (Cache offset=1) </a:t>
            </a:r>
            <a:r>
              <a:rPr lang="en-US" dirty="0" err="1"/>
              <a:t>en</a:t>
            </a:r>
            <a:r>
              <a:rPr lang="en-US" dirty="0"/>
              <a:t> el cache </a:t>
            </a:r>
            <a:r>
              <a:rPr lang="en-US" dirty="0" err="1"/>
              <a:t>llamado</a:t>
            </a:r>
            <a:r>
              <a:rPr lang="en-US" dirty="0"/>
              <a:t> </a:t>
            </a:r>
            <a:r>
              <a:rPr lang="en-US" dirty="0" err="1"/>
              <a:t>Datos_Medidor</a:t>
            </a:r>
            <a:endParaRPr lang="en-US" dirty="0"/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BCE9F6-9993-4493-962A-3911AC16E9A9}"/>
              </a:ext>
            </a:extLst>
          </p:cNvPr>
          <p:cNvSpPr txBox="1"/>
          <p:nvPr/>
        </p:nvSpPr>
        <p:spPr>
          <a:xfrm>
            <a:off x="3362279" y="3295580"/>
            <a:ext cx="6083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Tarea</a:t>
            </a:r>
            <a:r>
              <a:rPr lang="en-US" dirty="0"/>
              <a:t> 2:</a:t>
            </a:r>
          </a:p>
          <a:p>
            <a:r>
              <a:rPr lang="en-US" u="sng" dirty="0">
                <a:solidFill>
                  <a:srgbClr val="FF0000"/>
                </a:solidFill>
              </a:rPr>
              <a:t>Leer</a:t>
            </a:r>
            <a:r>
              <a:rPr lang="en-US" dirty="0"/>
              <a:t> el </a:t>
            </a:r>
            <a:r>
              <a:rPr lang="en-US" dirty="0" err="1"/>
              <a:t>registro</a:t>
            </a:r>
            <a:r>
              <a:rPr lang="en-US" dirty="0"/>
              <a:t> 40010 del Node=1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dirección</a:t>
            </a:r>
            <a:r>
              <a:rPr lang="en-US" dirty="0"/>
              <a:t> IP=192.168.1.168 y </a:t>
            </a:r>
            <a:r>
              <a:rPr lang="en-US" dirty="0" err="1"/>
              <a:t>guardar</a:t>
            </a:r>
            <a:r>
              <a:rPr lang="en-US" dirty="0"/>
              <a:t> ese </a:t>
            </a:r>
            <a:r>
              <a:rPr lang="en-US" dirty="0" err="1"/>
              <a:t>dato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offset del cache #2 (Cache offset=2) </a:t>
            </a:r>
            <a:r>
              <a:rPr lang="en-US" dirty="0" err="1"/>
              <a:t>en</a:t>
            </a:r>
            <a:r>
              <a:rPr lang="en-US" dirty="0"/>
              <a:t> el cache </a:t>
            </a:r>
            <a:r>
              <a:rPr lang="en-US" dirty="0" err="1"/>
              <a:t>llamado</a:t>
            </a:r>
            <a:r>
              <a:rPr lang="en-US" dirty="0"/>
              <a:t> </a:t>
            </a:r>
            <a:r>
              <a:rPr lang="en-US" dirty="0" err="1"/>
              <a:t>Datos_Medidor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014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BY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082FB7-F073-4486-B696-AABEBAB0E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212" y="2505075"/>
            <a:ext cx="2466975" cy="18478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129DE0-E4D0-42F7-A1D4-F413CAA6DEF5}"/>
              </a:ext>
            </a:extLst>
          </p:cNvPr>
          <p:cNvSpPr txBox="1"/>
          <p:nvPr/>
        </p:nvSpPr>
        <p:spPr>
          <a:xfrm flipH="1">
            <a:off x="1700212" y="977900"/>
            <a:ext cx="340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Suponga</a:t>
            </a:r>
            <a:r>
              <a:rPr lang="en-US" dirty="0"/>
              <a:t> que </a:t>
            </a:r>
            <a:r>
              <a:rPr lang="en-US" dirty="0" err="1"/>
              <a:t>tiene</a:t>
            </a:r>
            <a:r>
              <a:rPr lang="en-US" dirty="0"/>
              <a:t> un </a:t>
            </a:r>
            <a:r>
              <a:rPr lang="en-US" dirty="0" err="1"/>
              <a:t>medidor</a:t>
            </a:r>
            <a:r>
              <a:rPr lang="en-US" dirty="0"/>
              <a:t> de </a:t>
            </a:r>
            <a:r>
              <a:rPr lang="en-US" dirty="0" err="1"/>
              <a:t>energía</a:t>
            </a:r>
            <a:r>
              <a:rPr lang="en-US" dirty="0"/>
              <a:t> que </a:t>
            </a:r>
            <a:r>
              <a:rPr lang="en-US" dirty="0" err="1"/>
              <a:t>habla</a:t>
            </a:r>
            <a:r>
              <a:rPr lang="en-US" dirty="0"/>
              <a:t> Modbus TCP</a:t>
            </a:r>
          </a:p>
        </p:txBody>
      </p:sp>
      <p:pic>
        <p:nvPicPr>
          <p:cNvPr id="13" name="Picture 10" descr="Image result for bacnet">
            <a:extLst>
              <a:ext uri="{FF2B5EF4-FFF2-40B4-BE49-F238E27FC236}">
                <a16:creationId xmlns:a16="http://schemas.microsoft.com/office/drawing/2014/main" id="{FBD07660-F3AC-4667-893B-F77151ACD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178" y="222498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09334D-1E7B-4B47-A264-F5C80F41E2D2}"/>
              </a:ext>
            </a:extLst>
          </p:cNvPr>
          <p:cNvSpPr txBox="1"/>
          <p:nvPr/>
        </p:nvSpPr>
        <p:spPr>
          <a:xfrm flipH="1">
            <a:off x="7313612" y="954087"/>
            <a:ext cx="3401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 </a:t>
            </a:r>
            <a:r>
              <a:rPr lang="en-US" dirty="0" err="1"/>
              <a:t>también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un Sistema de </a:t>
            </a:r>
            <a:r>
              <a:rPr lang="en-US" dirty="0" err="1"/>
              <a:t>Gestionamiento</a:t>
            </a:r>
            <a:r>
              <a:rPr lang="en-US" dirty="0"/>
              <a:t> de </a:t>
            </a:r>
            <a:r>
              <a:rPr lang="en-US" dirty="0" err="1"/>
              <a:t>Edificios</a:t>
            </a:r>
            <a:r>
              <a:rPr lang="en-US" dirty="0"/>
              <a:t> que </a:t>
            </a:r>
            <a:r>
              <a:rPr lang="en-US" dirty="0" err="1"/>
              <a:t>habla</a:t>
            </a:r>
            <a:r>
              <a:rPr lang="en-US" dirty="0"/>
              <a:t> BACnet/IP</a:t>
            </a:r>
          </a:p>
        </p:txBody>
      </p:sp>
    </p:spTree>
    <p:extLst>
      <p:ext uri="{BB962C8B-B14F-4D97-AF65-F5344CB8AC3E}">
        <p14:creationId xmlns:p14="http://schemas.microsoft.com/office/powerpoint/2010/main" val="685867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93EEF21-0677-48E5-BF1F-88A6054C8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03" y="2057087"/>
            <a:ext cx="2466975" cy="18478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ECE837-E5F6-49E9-9B96-F89635863877}"/>
              </a:ext>
            </a:extLst>
          </p:cNvPr>
          <p:cNvSpPr txBox="1"/>
          <p:nvPr/>
        </p:nvSpPr>
        <p:spPr>
          <a:xfrm>
            <a:off x="697031" y="865081"/>
            <a:ext cx="3608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 </a:t>
            </a:r>
            <a:r>
              <a:rPr lang="en-US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entonces</a:t>
            </a: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E27112-9A0D-4E45-B548-1091D389E428}"/>
              </a:ext>
            </a:extLst>
          </p:cNvPr>
          <p:cNvSpPr txBox="1"/>
          <p:nvPr/>
        </p:nvSpPr>
        <p:spPr>
          <a:xfrm>
            <a:off x="3278991" y="1765058"/>
            <a:ext cx="5956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Tarea</a:t>
            </a:r>
            <a:r>
              <a:rPr lang="en-US" dirty="0"/>
              <a:t> 1:</a:t>
            </a:r>
          </a:p>
          <a:p>
            <a:r>
              <a:rPr lang="en-US" u="sng" dirty="0">
                <a:solidFill>
                  <a:srgbClr val="FF0000"/>
                </a:solidFill>
              </a:rPr>
              <a:t>Leer</a:t>
            </a:r>
            <a:r>
              <a:rPr lang="en-US" dirty="0"/>
              <a:t> el </a:t>
            </a:r>
            <a:r>
              <a:rPr lang="en-US" dirty="0" err="1"/>
              <a:t>registro</a:t>
            </a:r>
            <a:r>
              <a:rPr lang="en-US" dirty="0"/>
              <a:t> 40003 del Node=1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dirección</a:t>
            </a:r>
            <a:r>
              <a:rPr lang="en-US" dirty="0"/>
              <a:t> IP=192.168.1.168 y </a:t>
            </a:r>
            <a:r>
              <a:rPr lang="en-US" dirty="0" err="1"/>
              <a:t>guardar</a:t>
            </a:r>
            <a:r>
              <a:rPr lang="en-US" dirty="0"/>
              <a:t> ese </a:t>
            </a:r>
            <a:r>
              <a:rPr lang="en-US" dirty="0" err="1"/>
              <a:t>dato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offset del cache #1 (Cache offset=1) </a:t>
            </a:r>
            <a:r>
              <a:rPr lang="en-US" dirty="0" err="1"/>
              <a:t>en</a:t>
            </a:r>
            <a:r>
              <a:rPr lang="en-US" dirty="0"/>
              <a:t> el cache </a:t>
            </a:r>
            <a:r>
              <a:rPr lang="en-US" dirty="0" err="1"/>
              <a:t>llamado</a:t>
            </a:r>
            <a:r>
              <a:rPr lang="en-US" dirty="0"/>
              <a:t> </a:t>
            </a:r>
            <a:r>
              <a:rPr lang="en-US" dirty="0" err="1"/>
              <a:t>Datos_Medidor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BCE9F6-9993-4493-962A-3911AC16E9A9}"/>
              </a:ext>
            </a:extLst>
          </p:cNvPr>
          <p:cNvSpPr txBox="1"/>
          <p:nvPr/>
        </p:nvSpPr>
        <p:spPr>
          <a:xfrm>
            <a:off x="3362279" y="3295580"/>
            <a:ext cx="6083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Tarea</a:t>
            </a:r>
            <a:r>
              <a:rPr lang="en-US" dirty="0"/>
              <a:t> 2:</a:t>
            </a:r>
          </a:p>
          <a:p>
            <a:r>
              <a:rPr lang="en-US" u="sng" dirty="0">
                <a:solidFill>
                  <a:srgbClr val="FF0000"/>
                </a:solidFill>
              </a:rPr>
              <a:t>Leer</a:t>
            </a:r>
            <a:r>
              <a:rPr lang="en-US" dirty="0"/>
              <a:t> el </a:t>
            </a:r>
            <a:r>
              <a:rPr lang="en-US" dirty="0" err="1"/>
              <a:t>registro</a:t>
            </a:r>
            <a:r>
              <a:rPr lang="en-US" dirty="0"/>
              <a:t> 40010 del Node=1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dirección</a:t>
            </a:r>
            <a:r>
              <a:rPr lang="en-US" dirty="0"/>
              <a:t> IP=192.168.1.168 y </a:t>
            </a:r>
            <a:r>
              <a:rPr lang="en-US" dirty="0" err="1"/>
              <a:t>guardar</a:t>
            </a:r>
            <a:r>
              <a:rPr lang="en-US" dirty="0"/>
              <a:t> ese </a:t>
            </a:r>
            <a:r>
              <a:rPr lang="en-US" dirty="0" err="1"/>
              <a:t>dato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offset del cache #2 (Cache offset=2) </a:t>
            </a:r>
            <a:r>
              <a:rPr lang="en-US" dirty="0" err="1"/>
              <a:t>en</a:t>
            </a:r>
            <a:r>
              <a:rPr lang="en-US" dirty="0"/>
              <a:t> el cache </a:t>
            </a:r>
            <a:r>
              <a:rPr lang="en-US" dirty="0" err="1"/>
              <a:t>llamado</a:t>
            </a:r>
            <a:r>
              <a:rPr lang="en-US" dirty="0"/>
              <a:t> </a:t>
            </a:r>
            <a:r>
              <a:rPr lang="en-US" dirty="0" err="1"/>
              <a:t>Datos_Medidor</a:t>
            </a:r>
            <a:endParaRPr lang="en-US" dirty="0"/>
          </a:p>
        </p:txBody>
      </p:sp>
      <p:pic>
        <p:nvPicPr>
          <p:cNvPr id="13" name="Picture 2" descr="https://cdn.pixabay.com/photo/2017/05/16/15/08/question-mark-2318041__340.jpg">
            <a:extLst>
              <a:ext uri="{FF2B5EF4-FFF2-40B4-BE49-F238E27FC236}">
                <a16:creationId xmlns:a16="http://schemas.microsoft.com/office/drawing/2014/main" id="{00BF799F-B8CF-4F63-92D9-2E69BD8A3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518" y="3828892"/>
            <a:ext cx="1853179" cy="185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3E7CCEE7-36FB-4F7E-8750-FD0B8CBC09DF}"/>
              </a:ext>
            </a:extLst>
          </p:cNvPr>
          <p:cNvSpPr/>
          <p:nvPr/>
        </p:nvSpPr>
        <p:spPr>
          <a:xfrm>
            <a:off x="5885083" y="638174"/>
            <a:ext cx="3433399" cy="2872709"/>
          </a:xfrm>
          <a:prstGeom prst="cloudCallout">
            <a:avLst>
              <a:gd name="adj1" fmla="val 70931"/>
              <a:gd name="adj2" fmla="val 81235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</a:t>
            </a:r>
            <a:r>
              <a:rPr lang="en-US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Cuán</a:t>
            </a: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menudo?</a:t>
            </a:r>
          </a:p>
          <a:p>
            <a:pPr algn="ctr"/>
            <a:r>
              <a:rPr lang="en-US" sz="2400" dirty="0"/>
              <a:t>Tanto </a:t>
            </a:r>
            <a:r>
              <a:rPr lang="en-US" sz="2400" dirty="0" err="1"/>
              <a:t>como</a:t>
            </a:r>
            <a:r>
              <a:rPr lang="en-US" sz="2400" dirty="0"/>
              <a:t> sea </a:t>
            </a:r>
            <a:r>
              <a:rPr lang="en-US" sz="2400" dirty="0" err="1"/>
              <a:t>posible</a:t>
            </a:r>
            <a:r>
              <a:rPr lang="en-US" sz="2400" dirty="0"/>
              <a:t>, una </a:t>
            </a:r>
            <a:r>
              <a:rPr lang="en-US" sz="2400" dirty="0" err="1"/>
              <a:t>vez</a:t>
            </a:r>
            <a:r>
              <a:rPr lang="en-US" sz="2400" dirty="0"/>
              <a:t> </a:t>
            </a:r>
            <a:r>
              <a:rPr lang="en-US" sz="2400" dirty="0" err="1"/>
              <a:t>cada</a:t>
            </a:r>
            <a:r>
              <a:rPr lang="en-US" sz="2400" dirty="0"/>
              <a:t> x </a:t>
            </a:r>
            <a:r>
              <a:rPr lang="en-US" sz="2400" dirty="0" err="1"/>
              <a:t>segundos</a:t>
            </a:r>
            <a:endParaRPr lang="en-US" sz="24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855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93EEF21-0677-48E5-BF1F-88A6054C8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03" y="2057087"/>
            <a:ext cx="2466975" cy="18478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ECE837-E5F6-49E9-9B96-F89635863877}"/>
              </a:ext>
            </a:extLst>
          </p:cNvPr>
          <p:cNvSpPr txBox="1"/>
          <p:nvPr/>
        </p:nvSpPr>
        <p:spPr>
          <a:xfrm>
            <a:off x="697031" y="865081"/>
            <a:ext cx="3608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 </a:t>
            </a:r>
            <a:r>
              <a:rPr lang="en-US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entonces</a:t>
            </a: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E27112-9A0D-4E45-B548-1091D389E428}"/>
              </a:ext>
            </a:extLst>
          </p:cNvPr>
          <p:cNvSpPr txBox="1"/>
          <p:nvPr/>
        </p:nvSpPr>
        <p:spPr>
          <a:xfrm>
            <a:off x="3362278" y="1688418"/>
            <a:ext cx="59562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Tarea</a:t>
            </a:r>
            <a:r>
              <a:rPr lang="en-US" dirty="0"/>
              <a:t> 1:</a:t>
            </a:r>
          </a:p>
          <a:p>
            <a:r>
              <a:rPr lang="en-US" u="sng" dirty="0">
                <a:solidFill>
                  <a:srgbClr val="FF0000"/>
                </a:solidFill>
              </a:rPr>
              <a:t>Leer</a:t>
            </a:r>
            <a:r>
              <a:rPr lang="en-US" dirty="0"/>
              <a:t> el </a:t>
            </a:r>
            <a:r>
              <a:rPr lang="en-US" dirty="0" err="1"/>
              <a:t>registro</a:t>
            </a:r>
            <a:r>
              <a:rPr lang="en-US" dirty="0"/>
              <a:t> 40003 del Node=1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dirección</a:t>
            </a:r>
            <a:r>
              <a:rPr lang="en-US" dirty="0"/>
              <a:t> IP=192.168.1.168 y </a:t>
            </a:r>
            <a:r>
              <a:rPr lang="en-US" dirty="0" err="1"/>
              <a:t>guardar</a:t>
            </a:r>
            <a:r>
              <a:rPr lang="en-US" dirty="0"/>
              <a:t> ese </a:t>
            </a:r>
            <a:r>
              <a:rPr lang="en-US" dirty="0" err="1"/>
              <a:t>dato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offset del cache #1 (Cache offset=1) </a:t>
            </a:r>
            <a:r>
              <a:rPr lang="en-US" dirty="0" err="1"/>
              <a:t>en</a:t>
            </a:r>
            <a:r>
              <a:rPr lang="en-US" dirty="0"/>
              <a:t> el cache </a:t>
            </a:r>
            <a:r>
              <a:rPr lang="en-US" dirty="0" err="1"/>
              <a:t>llamado</a:t>
            </a:r>
            <a:r>
              <a:rPr lang="en-US" dirty="0"/>
              <a:t> </a:t>
            </a:r>
            <a:r>
              <a:rPr lang="en-US" dirty="0" err="1"/>
              <a:t>Datos_Medidor</a:t>
            </a:r>
            <a:r>
              <a:rPr lang="en-US" dirty="0"/>
              <a:t>. </a:t>
            </a:r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esto</a:t>
            </a:r>
            <a:r>
              <a:rPr lang="en-US" dirty="0"/>
              <a:t> de </a:t>
            </a:r>
            <a:r>
              <a:rPr lang="en-US" dirty="0" err="1"/>
              <a:t>manera</a:t>
            </a:r>
            <a:r>
              <a:rPr lang="en-US" dirty="0"/>
              <a:t> continua.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BCE9F6-9993-4493-962A-3911AC16E9A9}"/>
              </a:ext>
            </a:extLst>
          </p:cNvPr>
          <p:cNvSpPr txBox="1"/>
          <p:nvPr/>
        </p:nvSpPr>
        <p:spPr>
          <a:xfrm>
            <a:off x="3362279" y="3295580"/>
            <a:ext cx="60835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Tarea</a:t>
            </a:r>
            <a:r>
              <a:rPr lang="en-US" dirty="0"/>
              <a:t> 2:</a:t>
            </a:r>
          </a:p>
          <a:p>
            <a:r>
              <a:rPr lang="en-US" u="sng" dirty="0">
                <a:solidFill>
                  <a:srgbClr val="FF0000"/>
                </a:solidFill>
              </a:rPr>
              <a:t>Leer</a:t>
            </a:r>
            <a:r>
              <a:rPr lang="en-US" dirty="0"/>
              <a:t> el </a:t>
            </a:r>
            <a:r>
              <a:rPr lang="en-US" dirty="0" err="1"/>
              <a:t>registro</a:t>
            </a:r>
            <a:r>
              <a:rPr lang="en-US" dirty="0"/>
              <a:t> 40010 del Node=1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dirección</a:t>
            </a:r>
            <a:r>
              <a:rPr lang="en-US" dirty="0"/>
              <a:t> IP=192.168.1.168 y </a:t>
            </a:r>
            <a:r>
              <a:rPr lang="en-US" dirty="0" err="1"/>
              <a:t>guardar</a:t>
            </a:r>
            <a:r>
              <a:rPr lang="en-US" dirty="0"/>
              <a:t> ese </a:t>
            </a:r>
            <a:r>
              <a:rPr lang="en-US" dirty="0" err="1"/>
              <a:t>dato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offset del cache #2 (Cache offset=2) </a:t>
            </a:r>
            <a:r>
              <a:rPr lang="en-US" dirty="0" err="1"/>
              <a:t>en</a:t>
            </a:r>
            <a:r>
              <a:rPr lang="en-US" dirty="0"/>
              <a:t> el cache </a:t>
            </a:r>
            <a:r>
              <a:rPr lang="en-US" dirty="0" err="1"/>
              <a:t>llamado</a:t>
            </a:r>
            <a:r>
              <a:rPr lang="en-US" dirty="0"/>
              <a:t> </a:t>
            </a:r>
            <a:r>
              <a:rPr lang="en-US" dirty="0" err="1"/>
              <a:t>Datos_Medidor</a:t>
            </a:r>
            <a:r>
              <a:rPr lang="en-US" dirty="0"/>
              <a:t>. </a:t>
            </a:r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esto</a:t>
            </a:r>
            <a:r>
              <a:rPr lang="en-US" dirty="0"/>
              <a:t> de </a:t>
            </a:r>
            <a:r>
              <a:rPr lang="en-US" dirty="0" err="1"/>
              <a:t>manera</a:t>
            </a:r>
            <a:r>
              <a:rPr lang="en-US" dirty="0"/>
              <a:t> continua.</a:t>
            </a:r>
          </a:p>
        </p:txBody>
      </p:sp>
    </p:spTree>
    <p:extLst>
      <p:ext uri="{BB962C8B-B14F-4D97-AF65-F5344CB8AC3E}">
        <p14:creationId xmlns:p14="http://schemas.microsoft.com/office/powerpoint/2010/main" val="2853546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93EEF21-0677-48E5-BF1F-88A6054C8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03" y="2057087"/>
            <a:ext cx="2466975" cy="18478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E27112-9A0D-4E45-B548-1091D389E428}"/>
              </a:ext>
            </a:extLst>
          </p:cNvPr>
          <p:cNvSpPr txBox="1"/>
          <p:nvPr/>
        </p:nvSpPr>
        <p:spPr>
          <a:xfrm>
            <a:off x="933449" y="710705"/>
            <a:ext cx="8581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Tarea</a:t>
            </a:r>
            <a:r>
              <a:rPr lang="en-US" dirty="0"/>
              <a:t> 1:</a:t>
            </a:r>
          </a:p>
          <a:p>
            <a:r>
              <a:rPr lang="en-US" u="sng" dirty="0">
                <a:solidFill>
                  <a:srgbClr val="FF0000"/>
                </a:solidFill>
              </a:rPr>
              <a:t>Leer</a:t>
            </a:r>
            <a:r>
              <a:rPr lang="en-US" dirty="0"/>
              <a:t> el </a:t>
            </a:r>
            <a:r>
              <a:rPr lang="en-US" dirty="0" err="1"/>
              <a:t>registro</a:t>
            </a:r>
            <a:r>
              <a:rPr lang="en-US" dirty="0"/>
              <a:t> 40003 del Node=1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dirección</a:t>
            </a:r>
            <a:r>
              <a:rPr lang="en-US" dirty="0"/>
              <a:t> IP=192.168.1.168 y </a:t>
            </a:r>
            <a:r>
              <a:rPr lang="en-US" dirty="0" err="1"/>
              <a:t>guardar</a:t>
            </a:r>
            <a:r>
              <a:rPr lang="en-US" dirty="0"/>
              <a:t> ese </a:t>
            </a:r>
            <a:r>
              <a:rPr lang="en-US" dirty="0" err="1"/>
              <a:t>dato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offset del cache #1 (Cache offset=1) </a:t>
            </a:r>
            <a:r>
              <a:rPr lang="en-US" dirty="0" err="1"/>
              <a:t>en</a:t>
            </a:r>
            <a:r>
              <a:rPr lang="en-US" dirty="0"/>
              <a:t> el cache </a:t>
            </a:r>
            <a:r>
              <a:rPr lang="en-US" dirty="0" err="1"/>
              <a:t>llamado</a:t>
            </a:r>
            <a:r>
              <a:rPr lang="en-US" dirty="0"/>
              <a:t> </a:t>
            </a:r>
            <a:r>
              <a:rPr lang="en-US" dirty="0" err="1"/>
              <a:t>Datos_Medidor</a:t>
            </a:r>
            <a:r>
              <a:rPr lang="en-US" dirty="0"/>
              <a:t>. </a:t>
            </a:r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esto</a:t>
            </a:r>
            <a:r>
              <a:rPr lang="en-US" dirty="0"/>
              <a:t> de </a:t>
            </a:r>
            <a:r>
              <a:rPr lang="en-US" dirty="0" err="1"/>
              <a:t>manera</a:t>
            </a:r>
            <a:r>
              <a:rPr lang="en-US" dirty="0"/>
              <a:t> continua.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02566F-803B-47AB-B65C-5264373E71C1}"/>
              </a:ext>
            </a:extLst>
          </p:cNvPr>
          <p:cNvSpPr/>
          <p:nvPr/>
        </p:nvSpPr>
        <p:spPr>
          <a:xfrm>
            <a:off x="8293858" y="3713316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3AE0C3-BD91-4657-9487-C861A61D001A}"/>
              </a:ext>
            </a:extLst>
          </p:cNvPr>
          <p:cNvSpPr txBox="1"/>
          <p:nvPr/>
        </p:nvSpPr>
        <p:spPr>
          <a:xfrm>
            <a:off x="8293858" y="32163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Datos_Medidor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E9D73E-D921-435E-8936-34032FDFB768}"/>
              </a:ext>
            </a:extLst>
          </p:cNvPr>
          <p:cNvSpPr txBox="1"/>
          <p:nvPr/>
        </p:nvSpPr>
        <p:spPr>
          <a:xfrm>
            <a:off x="8374506" y="5207560"/>
            <a:ext cx="275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Tipo de </a:t>
            </a:r>
            <a:r>
              <a:rPr lang="en-US" dirty="0" err="1"/>
              <a:t>Datos</a:t>
            </a:r>
            <a:r>
              <a:rPr lang="en-US" dirty="0"/>
              <a:t> = Float </a:t>
            </a:r>
          </a:p>
          <a:p>
            <a:pPr algn="ctr"/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Objetos</a:t>
            </a:r>
            <a:r>
              <a:rPr lang="en-US" dirty="0"/>
              <a:t> = 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0D3727-96E1-4F7E-8224-9106129D19BF}"/>
              </a:ext>
            </a:extLst>
          </p:cNvPr>
          <p:cNvSpPr/>
          <p:nvPr/>
        </p:nvSpPr>
        <p:spPr>
          <a:xfrm>
            <a:off x="8446258" y="3865716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30A4E8-7749-4491-9941-577C10418E48}"/>
              </a:ext>
            </a:extLst>
          </p:cNvPr>
          <p:cNvSpPr/>
          <p:nvPr/>
        </p:nvSpPr>
        <p:spPr>
          <a:xfrm>
            <a:off x="8598658" y="4018116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231463-D70D-41C6-B339-3EF69F333279}"/>
              </a:ext>
            </a:extLst>
          </p:cNvPr>
          <p:cNvSpPr/>
          <p:nvPr/>
        </p:nvSpPr>
        <p:spPr>
          <a:xfrm>
            <a:off x="8751058" y="4170516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E330A6-9E97-4479-8461-C97723AED691}"/>
              </a:ext>
            </a:extLst>
          </p:cNvPr>
          <p:cNvSpPr/>
          <p:nvPr/>
        </p:nvSpPr>
        <p:spPr>
          <a:xfrm>
            <a:off x="8903458" y="4322916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5EB607-8CFC-4109-B630-4E5FD211AB3B}"/>
              </a:ext>
            </a:extLst>
          </p:cNvPr>
          <p:cNvSpPr txBox="1"/>
          <p:nvPr/>
        </p:nvSpPr>
        <p:spPr>
          <a:xfrm>
            <a:off x="10579858" y="4092793"/>
            <a:ext cx="80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0F1CF2-0AB3-488A-AEFF-361EEB81A470}"/>
              </a:ext>
            </a:extLst>
          </p:cNvPr>
          <p:cNvSpPr txBox="1"/>
          <p:nvPr/>
        </p:nvSpPr>
        <p:spPr>
          <a:xfrm>
            <a:off x="10427458" y="3892505"/>
            <a:ext cx="80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B9E108-B692-416E-BF04-FD24A1249C91}"/>
              </a:ext>
            </a:extLst>
          </p:cNvPr>
          <p:cNvSpPr txBox="1"/>
          <p:nvPr/>
        </p:nvSpPr>
        <p:spPr>
          <a:xfrm>
            <a:off x="10732258" y="4293080"/>
            <a:ext cx="859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845BA9-2515-4B5D-B7CA-E32C0A76F601}"/>
              </a:ext>
            </a:extLst>
          </p:cNvPr>
          <p:cNvSpPr txBox="1"/>
          <p:nvPr/>
        </p:nvSpPr>
        <p:spPr>
          <a:xfrm>
            <a:off x="10218860" y="3692217"/>
            <a:ext cx="80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BB8A5F-6ED1-4D8B-A8C5-20C86BE752F6}"/>
              </a:ext>
            </a:extLst>
          </p:cNvPr>
          <p:cNvSpPr txBox="1"/>
          <p:nvPr/>
        </p:nvSpPr>
        <p:spPr>
          <a:xfrm>
            <a:off x="10065313" y="3501454"/>
            <a:ext cx="80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Offset=5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C4A29E9-D98C-434B-8CC3-858323240B1B}"/>
              </a:ext>
            </a:extLst>
          </p:cNvPr>
          <p:cNvCxnSpPr>
            <a:cxnSpLocks/>
          </p:cNvCxnSpPr>
          <p:nvPr/>
        </p:nvCxnSpPr>
        <p:spPr>
          <a:xfrm flipH="1">
            <a:off x="3362278" y="3108848"/>
            <a:ext cx="155660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C2E296D-87E3-427F-BA4F-9782730B7FCB}"/>
              </a:ext>
            </a:extLst>
          </p:cNvPr>
          <p:cNvSpPr txBox="1"/>
          <p:nvPr/>
        </p:nvSpPr>
        <p:spPr>
          <a:xfrm>
            <a:off x="4913668" y="2682408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El Gateway </a:t>
            </a:r>
            <a:r>
              <a:rPr lang="en-US" dirty="0" err="1"/>
              <a:t>funciona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un Modbus Master – </a:t>
            </a:r>
            <a:r>
              <a:rPr lang="en-US" dirty="0" err="1"/>
              <a:t>Envía</a:t>
            </a:r>
            <a:r>
              <a:rPr lang="en-US" dirty="0"/>
              <a:t> un </a:t>
            </a:r>
            <a:r>
              <a:rPr lang="en-US" dirty="0" err="1"/>
              <a:t>sondeo</a:t>
            </a:r>
            <a:r>
              <a:rPr lang="en-US" dirty="0"/>
              <a:t> para leer </a:t>
            </a:r>
            <a:r>
              <a:rPr lang="en-US" dirty="0" err="1"/>
              <a:t>datos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E6FE68-52EE-4314-AEDE-1F9ADDBB3348}"/>
              </a:ext>
            </a:extLst>
          </p:cNvPr>
          <p:cNvSpPr txBox="1"/>
          <p:nvPr/>
        </p:nvSpPr>
        <p:spPr>
          <a:xfrm>
            <a:off x="1231900" y="3829885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Medidor</a:t>
            </a:r>
            <a:r>
              <a:rPr lang="en-US" dirty="0"/>
              <a:t> de </a:t>
            </a:r>
            <a:r>
              <a:rPr lang="en-US" dirty="0" err="1"/>
              <a:t>Energía</a:t>
            </a:r>
            <a:r>
              <a:rPr lang="en-US" dirty="0"/>
              <a:t> es </a:t>
            </a:r>
            <a:r>
              <a:rPr lang="en-US" dirty="0" err="1"/>
              <a:t>Servidor</a:t>
            </a:r>
            <a:r>
              <a:rPr lang="en-US" dirty="0"/>
              <a:t> de </a:t>
            </a:r>
            <a:r>
              <a:rPr lang="en-US" dirty="0" err="1"/>
              <a:t>Mobdus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34571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93EEF21-0677-48E5-BF1F-88A6054C8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03" y="2057087"/>
            <a:ext cx="2466975" cy="18478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E27112-9A0D-4E45-B548-1091D389E428}"/>
              </a:ext>
            </a:extLst>
          </p:cNvPr>
          <p:cNvSpPr txBox="1"/>
          <p:nvPr/>
        </p:nvSpPr>
        <p:spPr>
          <a:xfrm>
            <a:off x="933449" y="710705"/>
            <a:ext cx="9131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Tarea</a:t>
            </a:r>
            <a:r>
              <a:rPr lang="en-US" dirty="0"/>
              <a:t> 1:</a:t>
            </a:r>
          </a:p>
          <a:p>
            <a:r>
              <a:rPr lang="en-US" u="sng" dirty="0">
                <a:solidFill>
                  <a:srgbClr val="FF0000"/>
                </a:solidFill>
              </a:rPr>
              <a:t>Leer</a:t>
            </a:r>
            <a:r>
              <a:rPr lang="en-US" dirty="0"/>
              <a:t> el </a:t>
            </a:r>
            <a:r>
              <a:rPr lang="en-US" dirty="0" err="1"/>
              <a:t>registro</a:t>
            </a:r>
            <a:r>
              <a:rPr lang="en-US" dirty="0"/>
              <a:t> 40003 del Node=1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dirección</a:t>
            </a:r>
            <a:r>
              <a:rPr lang="en-US" dirty="0"/>
              <a:t> IP=192.168.1.168 y </a:t>
            </a:r>
            <a:r>
              <a:rPr lang="en-US" dirty="0" err="1"/>
              <a:t>guardar</a:t>
            </a:r>
            <a:r>
              <a:rPr lang="en-US" dirty="0"/>
              <a:t> ese </a:t>
            </a:r>
            <a:r>
              <a:rPr lang="en-US" dirty="0" err="1"/>
              <a:t>dato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offset del cache #1 (Cache offset=1) </a:t>
            </a:r>
            <a:r>
              <a:rPr lang="en-US" dirty="0" err="1"/>
              <a:t>en</a:t>
            </a:r>
            <a:r>
              <a:rPr lang="en-US" dirty="0"/>
              <a:t> el cache </a:t>
            </a:r>
            <a:r>
              <a:rPr lang="en-US" dirty="0" err="1"/>
              <a:t>llamado</a:t>
            </a:r>
            <a:r>
              <a:rPr lang="en-US" dirty="0"/>
              <a:t> </a:t>
            </a:r>
            <a:r>
              <a:rPr lang="en-US" dirty="0" err="1"/>
              <a:t>Datos_Medidor</a:t>
            </a:r>
            <a:r>
              <a:rPr lang="en-US" dirty="0"/>
              <a:t>. </a:t>
            </a:r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esto</a:t>
            </a:r>
            <a:r>
              <a:rPr lang="en-US" dirty="0"/>
              <a:t> de </a:t>
            </a:r>
            <a:r>
              <a:rPr lang="en-US" dirty="0" err="1"/>
              <a:t>manera</a:t>
            </a:r>
            <a:r>
              <a:rPr lang="en-US" dirty="0"/>
              <a:t> continua.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02566F-803B-47AB-B65C-5264373E71C1}"/>
              </a:ext>
            </a:extLst>
          </p:cNvPr>
          <p:cNvSpPr/>
          <p:nvPr/>
        </p:nvSpPr>
        <p:spPr>
          <a:xfrm>
            <a:off x="8293858" y="3713316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3AE0C3-BD91-4657-9487-C861A61D001A}"/>
              </a:ext>
            </a:extLst>
          </p:cNvPr>
          <p:cNvSpPr txBox="1"/>
          <p:nvPr/>
        </p:nvSpPr>
        <p:spPr>
          <a:xfrm>
            <a:off x="8293858" y="32163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Datos_Medidor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E9D73E-D921-435E-8936-34032FDFB768}"/>
              </a:ext>
            </a:extLst>
          </p:cNvPr>
          <p:cNvSpPr txBox="1"/>
          <p:nvPr/>
        </p:nvSpPr>
        <p:spPr>
          <a:xfrm>
            <a:off x="8374506" y="5207560"/>
            <a:ext cx="275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Type = Float </a:t>
            </a:r>
          </a:p>
          <a:p>
            <a:pPr algn="ctr"/>
            <a:r>
              <a:rPr lang="en-US" dirty="0"/>
              <a:t>Number of Items = 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0D3727-96E1-4F7E-8224-9106129D19BF}"/>
              </a:ext>
            </a:extLst>
          </p:cNvPr>
          <p:cNvSpPr/>
          <p:nvPr/>
        </p:nvSpPr>
        <p:spPr>
          <a:xfrm>
            <a:off x="8446258" y="3865716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30A4E8-7749-4491-9941-577C10418E48}"/>
              </a:ext>
            </a:extLst>
          </p:cNvPr>
          <p:cNvSpPr/>
          <p:nvPr/>
        </p:nvSpPr>
        <p:spPr>
          <a:xfrm>
            <a:off x="8598658" y="4018116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231463-D70D-41C6-B339-3EF69F333279}"/>
              </a:ext>
            </a:extLst>
          </p:cNvPr>
          <p:cNvSpPr/>
          <p:nvPr/>
        </p:nvSpPr>
        <p:spPr>
          <a:xfrm>
            <a:off x="8751058" y="4170516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E330A6-9E97-4479-8461-C97723AED691}"/>
              </a:ext>
            </a:extLst>
          </p:cNvPr>
          <p:cNvSpPr/>
          <p:nvPr/>
        </p:nvSpPr>
        <p:spPr>
          <a:xfrm>
            <a:off x="8903458" y="4322916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5EB607-8CFC-4109-B630-4E5FD211AB3B}"/>
              </a:ext>
            </a:extLst>
          </p:cNvPr>
          <p:cNvSpPr txBox="1"/>
          <p:nvPr/>
        </p:nvSpPr>
        <p:spPr>
          <a:xfrm>
            <a:off x="10579858" y="4092793"/>
            <a:ext cx="80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0F1CF2-0AB3-488A-AEFF-361EEB81A470}"/>
              </a:ext>
            </a:extLst>
          </p:cNvPr>
          <p:cNvSpPr txBox="1"/>
          <p:nvPr/>
        </p:nvSpPr>
        <p:spPr>
          <a:xfrm>
            <a:off x="10427458" y="3892505"/>
            <a:ext cx="80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B9E108-B692-416E-BF04-FD24A1249C91}"/>
              </a:ext>
            </a:extLst>
          </p:cNvPr>
          <p:cNvSpPr txBox="1"/>
          <p:nvPr/>
        </p:nvSpPr>
        <p:spPr>
          <a:xfrm>
            <a:off x="10732258" y="4293080"/>
            <a:ext cx="859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845BA9-2515-4B5D-B7CA-E32C0A76F601}"/>
              </a:ext>
            </a:extLst>
          </p:cNvPr>
          <p:cNvSpPr txBox="1"/>
          <p:nvPr/>
        </p:nvSpPr>
        <p:spPr>
          <a:xfrm>
            <a:off x="10218860" y="3692217"/>
            <a:ext cx="80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BB8A5F-6ED1-4D8B-A8C5-20C86BE752F6}"/>
              </a:ext>
            </a:extLst>
          </p:cNvPr>
          <p:cNvSpPr txBox="1"/>
          <p:nvPr/>
        </p:nvSpPr>
        <p:spPr>
          <a:xfrm>
            <a:off x="10065313" y="3501454"/>
            <a:ext cx="80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Offset=5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C4A29E9-D98C-434B-8CC3-858323240B1B}"/>
              </a:ext>
            </a:extLst>
          </p:cNvPr>
          <p:cNvCxnSpPr>
            <a:cxnSpLocks/>
          </p:cNvCxnSpPr>
          <p:nvPr/>
        </p:nvCxnSpPr>
        <p:spPr>
          <a:xfrm flipH="1">
            <a:off x="3362278" y="3108848"/>
            <a:ext cx="1556602" cy="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C2E296D-87E3-427F-BA4F-9782730B7FCB}"/>
              </a:ext>
            </a:extLst>
          </p:cNvPr>
          <p:cNvSpPr txBox="1"/>
          <p:nvPr/>
        </p:nvSpPr>
        <p:spPr>
          <a:xfrm>
            <a:off x="3526862" y="2519164"/>
            <a:ext cx="4397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El Gateway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funciona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como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un Modbus Master –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Envía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un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sondeo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para leer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datos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E6FE68-52EE-4314-AEDE-1F9ADDBB3348}"/>
              </a:ext>
            </a:extLst>
          </p:cNvPr>
          <p:cNvSpPr txBox="1"/>
          <p:nvPr/>
        </p:nvSpPr>
        <p:spPr>
          <a:xfrm>
            <a:off x="1231900" y="3829885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Medidor</a:t>
            </a:r>
            <a:r>
              <a:rPr lang="en-US" dirty="0"/>
              <a:t> de </a:t>
            </a:r>
            <a:r>
              <a:rPr lang="en-US" dirty="0" err="1"/>
              <a:t>Energía</a:t>
            </a:r>
            <a:r>
              <a:rPr lang="en-US" dirty="0"/>
              <a:t> es </a:t>
            </a:r>
            <a:r>
              <a:rPr lang="en-US" dirty="0" err="1"/>
              <a:t>Servidor</a:t>
            </a:r>
            <a:r>
              <a:rPr lang="en-US" dirty="0"/>
              <a:t> de </a:t>
            </a:r>
            <a:r>
              <a:rPr lang="en-US" dirty="0" err="1"/>
              <a:t>Mobdus</a:t>
            </a:r>
            <a:r>
              <a:rPr lang="en-US" dirty="0"/>
              <a:t>.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23D0B32-A0CC-4B53-85AF-3B4FC777B385}"/>
              </a:ext>
            </a:extLst>
          </p:cNvPr>
          <p:cNvCxnSpPr>
            <a:cxnSpLocks/>
          </p:cNvCxnSpPr>
          <p:nvPr/>
        </p:nvCxnSpPr>
        <p:spPr>
          <a:xfrm>
            <a:off x="3362278" y="3415045"/>
            <a:ext cx="1671188" cy="213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6ADC764-9F9E-4C7C-9936-146B21FF0991}"/>
              </a:ext>
            </a:extLst>
          </p:cNvPr>
          <p:cNvSpPr txBox="1"/>
          <p:nvPr/>
        </p:nvSpPr>
        <p:spPr>
          <a:xfrm>
            <a:off x="3476578" y="3593172"/>
            <a:ext cx="2228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Responde</a:t>
            </a:r>
            <a:r>
              <a:rPr lang="en-US" dirty="0"/>
              <a:t> al </a:t>
            </a:r>
            <a:r>
              <a:rPr lang="en-US" dirty="0" err="1"/>
              <a:t>sondeo</a:t>
            </a:r>
            <a:r>
              <a:rPr lang="en-US" dirty="0"/>
              <a:t> con la </a:t>
            </a:r>
            <a:r>
              <a:rPr lang="en-US" dirty="0" err="1"/>
              <a:t>carga</a:t>
            </a:r>
            <a:r>
              <a:rPr lang="en-US" dirty="0"/>
              <a:t> de </a:t>
            </a:r>
            <a:r>
              <a:rPr lang="en-US" dirty="0" err="1"/>
              <a:t>datos</a:t>
            </a:r>
            <a:endParaRPr lang="en-US" dirty="0"/>
          </a:p>
          <a:p>
            <a:pPr algn="ctr"/>
            <a:r>
              <a:rPr lang="en-US" dirty="0" err="1"/>
              <a:t>ValueOf</a:t>
            </a:r>
            <a:r>
              <a:rPr lang="en-US" dirty="0"/>
              <a:t>(40003)=100</a:t>
            </a:r>
          </a:p>
          <a:p>
            <a:pPr algn="ctr"/>
            <a:r>
              <a:rPr lang="en-US" dirty="0"/>
              <a:t>(por </a:t>
            </a:r>
            <a:r>
              <a:rPr lang="en-US" dirty="0" err="1"/>
              <a:t>ejemplo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913586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93EEF21-0677-48E5-BF1F-88A6054C8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03" y="2057087"/>
            <a:ext cx="2466975" cy="18478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E27112-9A0D-4E45-B548-1091D389E428}"/>
              </a:ext>
            </a:extLst>
          </p:cNvPr>
          <p:cNvSpPr txBox="1"/>
          <p:nvPr/>
        </p:nvSpPr>
        <p:spPr>
          <a:xfrm>
            <a:off x="933450" y="710705"/>
            <a:ext cx="9189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Tarea</a:t>
            </a:r>
            <a:r>
              <a:rPr lang="en-US" dirty="0"/>
              <a:t> 1:</a:t>
            </a:r>
          </a:p>
          <a:p>
            <a:r>
              <a:rPr lang="en-US" u="sng" dirty="0">
                <a:solidFill>
                  <a:srgbClr val="FF0000"/>
                </a:solidFill>
              </a:rPr>
              <a:t>Leer</a:t>
            </a:r>
            <a:r>
              <a:rPr lang="en-US" dirty="0"/>
              <a:t> el </a:t>
            </a:r>
            <a:r>
              <a:rPr lang="en-US" dirty="0" err="1"/>
              <a:t>registro</a:t>
            </a:r>
            <a:r>
              <a:rPr lang="en-US" dirty="0"/>
              <a:t> 40003 del Node=1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dirección</a:t>
            </a:r>
            <a:r>
              <a:rPr lang="en-US" dirty="0"/>
              <a:t> IP=192.168.1.168 y </a:t>
            </a:r>
            <a:r>
              <a:rPr lang="en-US" dirty="0" err="1"/>
              <a:t>guardar</a:t>
            </a:r>
            <a:r>
              <a:rPr lang="en-US" dirty="0"/>
              <a:t> ese </a:t>
            </a:r>
            <a:r>
              <a:rPr lang="en-US" dirty="0" err="1"/>
              <a:t>dato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offset del cache #1 (Cache offset=1) </a:t>
            </a:r>
            <a:r>
              <a:rPr lang="en-US" dirty="0" err="1"/>
              <a:t>en</a:t>
            </a:r>
            <a:r>
              <a:rPr lang="en-US" dirty="0"/>
              <a:t> el cache </a:t>
            </a:r>
            <a:r>
              <a:rPr lang="en-US" dirty="0" err="1"/>
              <a:t>llamado</a:t>
            </a:r>
            <a:r>
              <a:rPr lang="en-US" dirty="0"/>
              <a:t> </a:t>
            </a:r>
            <a:r>
              <a:rPr lang="en-US" dirty="0" err="1"/>
              <a:t>Datos_Medidor</a:t>
            </a:r>
            <a:r>
              <a:rPr lang="en-US" dirty="0"/>
              <a:t>. </a:t>
            </a:r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esto</a:t>
            </a:r>
            <a:r>
              <a:rPr lang="en-US" dirty="0"/>
              <a:t> de </a:t>
            </a:r>
            <a:r>
              <a:rPr lang="en-US" dirty="0" err="1"/>
              <a:t>manera</a:t>
            </a:r>
            <a:r>
              <a:rPr lang="en-US" dirty="0"/>
              <a:t> continua.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02566F-803B-47AB-B65C-5264373E71C1}"/>
              </a:ext>
            </a:extLst>
          </p:cNvPr>
          <p:cNvSpPr/>
          <p:nvPr/>
        </p:nvSpPr>
        <p:spPr>
          <a:xfrm>
            <a:off x="8293858" y="3713316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3AE0C3-BD91-4657-9487-C861A61D001A}"/>
              </a:ext>
            </a:extLst>
          </p:cNvPr>
          <p:cNvSpPr txBox="1"/>
          <p:nvPr/>
        </p:nvSpPr>
        <p:spPr>
          <a:xfrm>
            <a:off x="8293858" y="32163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Datos_Medidor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E9D73E-D921-435E-8936-34032FDFB768}"/>
              </a:ext>
            </a:extLst>
          </p:cNvPr>
          <p:cNvSpPr txBox="1"/>
          <p:nvPr/>
        </p:nvSpPr>
        <p:spPr>
          <a:xfrm>
            <a:off x="8374506" y="5207560"/>
            <a:ext cx="275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Tipo de </a:t>
            </a:r>
            <a:r>
              <a:rPr lang="en-US" dirty="0" err="1"/>
              <a:t>Datos</a:t>
            </a:r>
            <a:r>
              <a:rPr lang="en-US" dirty="0"/>
              <a:t> = Float </a:t>
            </a:r>
          </a:p>
          <a:p>
            <a:pPr algn="ctr"/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Objetos</a:t>
            </a:r>
            <a:r>
              <a:rPr lang="en-US" dirty="0"/>
              <a:t> = 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0D3727-96E1-4F7E-8224-9106129D19BF}"/>
              </a:ext>
            </a:extLst>
          </p:cNvPr>
          <p:cNvSpPr/>
          <p:nvPr/>
        </p:nvSpPr>
        <p:spPr>
          <a:xfrm>
            <a:off x="8446258" y="3865716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30A4E8-7749-4491-9941-577C10418E48}"/>
              </a:ext>
            </a:extLst>
          </p:cNvPr>
          <p:cNvSpPr/>
          <p:nvPr/>
        </p:nvSpPr>
        <p:spPr>
          <a:xfrm>
            <a:off x="8598658" y="4018116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231463-D70D-41C6-B339-3EF69F333279}"/>
              </a:ext>
            </a:extLst>
          </p:cNvPr>
          <p:cNvSpPr/>
          <p:nvPr/>
        </p:nvSpPr>
        <p:spPr>
          <a:xfrm>
            <a:off x="8751058" y="4170516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E330A6-9E97-4479-8461-C97723AED691}"/>
              </a:ext>
            </a:extLst>
          </p:cNvPr>
          <p:cNvSpPr/>
          <p:nvPr/>
        </p:nvSpPr>
        <p:spPr>
          <a:xfrm>
            <a:off x="8903458" y="4322916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5EB607-8CFC-4109-B630-4E5FD211AB3B}"/>
              </a:ext>
            </a:extLst>
          </p:cNvPr>
          <p:cNvSpPr txBox="1"/>
          <p:nvPr/>
        </p:nvSpPr>
        <p:spPr>
          <a:xfrm>
            <a:off x="10579858" y="4092793"/>
            <a:ext cx="80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0F1CF2-0AB3-488A-AEFF-361EEB81A470}"/>
              </a:ext>
            </a:extLst>
          </p:cNvPr>
          <p:cNvSpPr txBox="1"/>
          <p:nvPr/>
        </p:nvSpPr>
        <p:spPr>
          <a:xfrm>
            <a:off x="10427458" y="3892505"/>
            <a:ext cx="80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B9E108-B692-416E-BF04-FD24A1249C91}"/>
              </a:ext>
            </a:extLst>
          </p:cNvPr>
          <p:cNvSpPr txBox="1"/>
          <p:nvPr/>
        </p:nvSpPr>
        <p:spPr>
          <a:xfrm>
            <a:off x="10732258" y="4293080"/>
            <a:ext cx="859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845BA9-2515-4B5D-B7CA-E32C0A76F601}"/>
              </a:ext>
            </a:extLst>
          </p:cNvPr>
          <p:cNvSpPr txBox="1"/>
          <p:nvPr/>
        </p:nvSpPr>
        <p:spPr>
          <a:xfrm>
            <a:off x="10218860" y="3692217"/>
            <a:ext cx="80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BB8A5F-6ED1-4D8B-A8C5-20C86BE752F6}"/>
              </a:ext>
            </a:extLst>
          </p:cNvPr>
          <p:cNvSpPr txBox="1"/>
          <p:nvPr/>
        </p:nvSpPr>
        <p:spPr>
          <a:xfrm>
            <a:off x="10065313" y="3501454"/>
            <a:ext cx="80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Offset=5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C4A29E9-D98C-434B-8CC3-858323240B1B}"/>
              </a:ext>
            </a:extLst>
          </p:cNvPr>
          <p:cNvCxnSpPr>
            <a:cxnSpLocks/>
          </p:cNvCxnSpPr>
          <p:nvPr/>
        </p:nvCxnSpPr>
        <p:spPr>
          <a:xfrm flipH="1">
            <a:off x="3362278" y="3108848"/>
            <a:ext cx="1556602" cy="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C2E296D-87E3-427F-BA4F-9782730B7FCB}"/>
              </a:ext>
            </a:extLst>
          </p:cNvPr>
          <p:cNvSpPr txBox="1"/>
          <p:nvPr/>
        </p:nvSpPr>
        <p:spPr>
          <a:xfrm>
            <a:off x="3526862" y="2519164"/>
            <a:ext cx="3340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El Gateway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funciona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como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un Modbus Master –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Envía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un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sondeo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para leer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datos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E6FE68-52EE-4314-AEDE-1F9ADDBB3348}"/>
              </a:ext>
            </a:extLst>
          </p:cNvPr>
          <p:cNvSpPr txBox="1"/>
          <p:nvPr/>
        </p:nvSpPr>
        <p:spPr>
          <a:xfrm>
            <a:off x="1231900" y="3829885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Medidor</a:t>
            </a:r>
            <a:r>
              <a:rPr lang="en-US" dirty="0"/>
              <a:t> de </a:t>
            </a:r>
            <a:r>
              <a:rPr lang="en-US" dirty="0" err="1"/>
              <a:t>Energía</a:t>
            </a:r>
            <a:r>
              <a:rPr lang="en-US" dirty="0"/>
              <a:t> es </a:t>
            </a:r>
            <a:r>
              <a:rPr lang="en-US" dirty="0" err="1"/>
              <a:t>Servidor</a:t>
            </a:r>
            <a:r>
              <a:rPr lang="en-US" dirty="0"/>
              <a:t> de </a:t>
            </a:r>
            <a:r>
              <a:rPr lang="en-US" dirty="0" err="1"/>
              <a:t>Mobdus</a:t>
            </a:r>
            <a:r>
              <a:rPr lang="en-US" dirty="0"/>
              <a:t>.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23D0B32-A0CC-4B53-85AF-3B4FC777B385}"/>
              </a:ext>
            </a:extLst>
          </p:cNvPr>
          <p:cNvCxnSpPr>
            <a:cxnSpLocks/>
          </p:cNvCxnSpPr>
          <p:nvPr/>
        </p:nvCxnSpPr>
        <p:spPr>
          <a:xfrm>
            <a:off x="3362278" y="3415045"/>
            <a:ext cx="1671188" cy="21325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6ADC764-9F9E-4C7C-9936-146B21FF0991}"/>
              </a:ext>
            </a:extLst>
          </p:cNvPr>
          <p:cNvSpPr txBox="1"/>
          <p:nvPr/>
        </p:nvSpPr>
        <p:spPr>
          <a:xfrm>
            <a:off x="3362278" y="3628659"/>
            <a:ext cx="2228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err="1"/>
              <a:t>Responde</a:t>
            </a:r>
            <a:r>
              <a:rPr lang="en-US" dirty="0"/>
              <a:t> al </a:t>
            </a:r>
            <a:r>
              <a:rPr lang="en-US" dirty="0" err="1"/>
              <a:t>sondeo</a:t>
            </a:r>
            <a:r>
              <a:rPr lang="en-US" dirty="0"/>
              <a:t> con la </a:t>
            </a:r>
            <a:r>
              <a:rPr lang="en-US" dirty="0" err="1"/>
              <a:t>carga</a:t>
            </a:r>
            <a:r>
              <a:rPr lang="en-US" dirty="0"/>
              <a:t> de </a:t>
            </a:r>
            <a:r>
              <a:rPr lang="en-US" dirty="0" err="1"/>
              <a:t>datos</a:t>
            </a:r>
            <a:endParaRPr lang="en-US" dirty="0"/>
          </a:p>
          <a:p>
            <a:r>
              <a:rPr lang="en-US" dirty="0" err="1"/>
              <a:t>ValueOf</a:t>
            </a:r>
            <a:r>
              <a:rPr lang="en-US" dirty="0"/>
              <a:t>(40003)=100</a:t>
            </a:r>
          </a:p>
          <a:p>
            <a:r>
              <a:rPr lang="en-US" dirty="0"/>
              <a:t>(por </a:t>
            </a:r>
            <a:r>
              <a:rPr lang="en-US" dirty="0" err="1"/>
              <a:t>ejemplo</a:t>
            </a:r>
            <a:r>
              <a:rPr lang="en-US" dirty="0"/>
              <a:t>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29CC8B-A6A7-48DC-9B73-E245BED60A54}"/>
              </a:ext>
            </a:extLst>
          </p:cNvPr>
          <p:cNvSpPr txBox="1"/>
          <p:nvPr/>
        </p:nvSpPr>
        <p:spPr>
          <a:xfrm>
            <a:off x="5611780" y="3809231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El Gateway </a:t>
            </a:r>
            <a:r>
              <a:rPr lang="en-US" dirty="0" err="1"/>
              <a:t>valida</a:t>
            </a:r>
            <a:r>
              <a:rPr lang="en-US" dirty="0"/>
              <a:t> la </a:t>
            </a:r>
            <a:r>
              <a:rPr lang="en-US" dirty="0" err="1"/>
              <a:t>respuesta</a:t>
            </a:r>
            <a:r>
              <a:rPr lang="en-US" dirty="0"/>
              <a:t>, </a:t>
            </a:r>
            <a:r>
              <a:rPr lang="en-US" dirty="0" err="1"/>
              <a:t>extrae</a:t>
            </a:r>
            <a:r>
              <a:rPr lang="en-US" dirty="0"/>
              <a:t> la </a:t>
            </a:r>
            <a:r>
              <a:rPr lang="en-US" dirty="0" err="1"/>
              <a:t>carga</a:t>
            </a:r>
            <a:r>
              <a:rPr lang="en-US" dirty="0"/>
              <a:t>, y la </a:t>
            </a:r>
            <a:r>
              <a:rPr lang="en-US" dirty="0" err="1"/>
              <a:t>guarda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cache </a:t>
            </a:r>
            <a:r>
              <a:rPr lang="en-US" dirty="0" err="1"/>
              <a:t>en</a:t>
            </a:r>
            <a:r>
              <a:rPr lang="en-US" dirty="0"/>
              <a:t> el offset=1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A0FF01-4F55-4107-B665-C105AE6A929C}"/>
              </a:ext>
            </a:extLst>
          </p:cNvPr>
          <p:cNvSpPr txBox="1"/>
          <p:nvPr/>
        </p:nvSpPr>
        <p:spPr>
          <a:xfrm>
            <a:off x="8846308" y="459915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100 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7562436-CEE0-4BFB-9066-1AF23B6E0BA8}"/>
              </a:ext>
            </a:extLst>
          </p:cNvPr>
          <p:cNvCxnSpPr>
            <a:cxnSpLocks/>
          </p:cNvCxnSpPr>
          <p:nvPr/>
        </p:nvCxnSpPr>
        <p:spPr>
          <a:xfrm>
            <a:off x="5185566" y="3130221"/>
            <a:ext cx="3988370" cy="13389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388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E27112-9A0D-4E45-B548-1091D389E428}"/>
              </a:ext>
            </a:extLst>
          </p:cNvPr>
          <p:cNvSpPr txBox="1"/>
          <p:nvPr/>
        </p:nvSpPr>
        <p:spPr>
          <a:xfrm>
            <a:off x="933450" y="710705"/>
            <a:ext cx="595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 similar para la </a:t>
            </a:r>
            <a:r>
              <a:rPr lang="en-US" dirty="0" err="1"/>
              <a:t>tarea</a:t>
            </a:r>
            <a:r>
              <a:rPr lang="en-US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5432507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93EEF21-0677-48E5-BF1F-88A6054C8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03" y="2057087"/>
            <a:ext cx="2466975" cy="18478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02566F-803B-47AB-B65C-5264373E71C1}"/>
              </a:ext>
            </a:extLst>
          </p:cNvPr>
          <p:cNvSpPr/>
          <p:nvPr/>
        </p:nvSpPr>
        <p:spPr>
          <a:xfrm>
            <a:off x="8198608" y="2827491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3AE0C3-BD91-4657-9487-C861A61D001A}"/>
              </a:ext>
            </a:extLst>
          </p:cNvPr>
          <p:cNvSpPr txBox="1"/>
          <p:nvPr/>
        </p:nvSpPr>
        <p:spPr>
          <a:xfrm>
            <a:off x="8198608" y="233047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Datos_Medidor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E9D73E-D921-435E-8936-34032FDFB768}"/>
              </a:ext>
            </a:extLst>
          </p:cNvPr>
          <p:cNvSpPr txBox="1"/>
          <p:nvPr/>
        </p:nvSpPr>
        <p:spPr>
          <a:xfrm>
            <a:off x="8383268" y="5562600"/>
            <a:ext cx="275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Tipo de </a:t>
            </a:r>
            <a:r>
              <a:rPr lang="en-US" dirty="0" err="1"/>
              <a:t>Datos</a:t>
            </a:r>
            <a:r>
              <a:rPr lang="en-US" dirty="0"/>
              <a:t> = Float </a:t>
            </a:r>
          </a:p>
          <a:p>
            <a:pPr algn="ctr"/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Objetos</a:t>
            </a:r>
            <a:r>
              <a:rPr lang="en-US" dirty="0"/>
              <a:t> = 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0D3727-96E1-4F7E-8224-9106129D19BF}"/>
              </a:ext>
            </a:extLst>
          </p:cNvPr>
          <p:cNvSpPr/>
          <p:nvPr/>
        </p:nvSpPr>
        <p:spPr>
          <a:xfrm>
            <a:off x="8351008" y="2979891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30A4E8-7749-4491-9941-577C10418E48}"/>
              </a:ext>
            </a:extLst>
          </p:cNvPr>
          <p:cNvSpPr/>
          <p:nvPr/>
        </p:nvSpPr>
        <p:spPr>
          <a:xfrm>
            <a:off x="8503408" y="3132291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231463-D70D-41C6-B339-3EF69F333279}"/>
              </a:ext>
            </a:extLst>
          </p:cNvPr>
          <p:cNvSpPr/>
          <p:nvPr/>
        </p:nvSpPr>
        <p:spPr>
          <a:xfrm>
            <a:off x="8655808" y="3284691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E330A6-9E97-4479-8461-C97723AED691}"/>
              </a:ext>
            </a:extLst>
          </p:cNvPr>
          <p:cNvSpPr/>
          <p:nvPr/>
        </p:nvSpPr>
        <p:spPr>
          <a:xfrm>
            <a:off x="9310368" y="4294985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5EB607-8CFC-4109-B630-4E5FD211AB3B}"/>
              </a:ext>
            </a:extLst>
          </p:cNvPr>
          <p:cNvSpPr txBox="1"/>
          <p:nvPr/>
        </p:nvSpPr>
        <p:spPr>
          <a:xfrm>
            <a:off x="10484608" y="3206968"/>
            <a:ext cx="80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0F1CF2-0AB3-488A-AEFF-361EEB81A470}"/>
              </a:ext>
            </a:extLst>
          </p:cNvPr>
          <p:cNvSpPr txBox="1"/>
          <p:nvPr/>
        </p:nvSpPr>
        <p:spPr>
          <a:xfrm>
            <a:off x="10332208" y="3006680"/>
            <a:ext cx="80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B9E108-B692-416E-BF04-FD24A1249C91}"/>
              </a:ext>
            </a:extLst>
          </p:cNvPr>
          <p:cNvSpPr txBox="1"/>
          <p:nvPr/>
        </p:nvSpPr>
        <p:spPr>
          <a:xfrm>
            <a:off x="10684675" y="4027154"/>
            <a:ext cx="859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845BA9-2515-4B5D-B7CA-E32C0A76F601}"/>
              </a:ext>
            </a:extLst>
          </p:cNvPr>
          <p:cNvSpPr txBox="1"/>
          <p:nvPr/>
        </p:nvSpPr>
        <p:spPr>
          <a:xfrm>
            <a:off x="10123610" y="2806392"/>
            <a:ext cx="80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BB8A5F-6ED1-4D8B-A8C5-20C86BE752F6}"/>
              </a:ext>
            </a:extLst>
          </p:cNvPr>
          <p:cNvSpPr txBox="1"/>
          <p:nvPr/>
        </p:nvSpPr>
        <p:spPr>
          <a:xfrm>
            <a:off x="9970063" y="2615629"/>
            <a:ext cx="80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Offset=5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C4A29E9-D98C-434B-8CC3-858323240B1B}"/>
              </a:ext>
            </a:extLst>
          </p:cNvPr>
          <p:cNvCxnSpPr>
            <a:cxnSpLocks/>
          </p:cNvCxnSpPr>
          <p:nvPr/>
        </p:nvCxnSpPr>
        <p:spPr>
          <a:xfrm flipH="1">
            <a:off x="3362278" y="3108848"/>
            <a:ext cx="1556602" cy="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C2E296D-87E3-427F-BA4F-9782730B7FCB}"/>
              </a:ext>
            </a:extLst>
          </p:cNvPr>
          <p:cNvSpPr txBox="1"/>
          <p:nvPr/>
        </p:nvSpPr>
        <p:spPr>
          <a:xfrm>
            <a:off x="3526862" y="2519164"/>
            <a:ext cx="3340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El Gateway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funciona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como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un Modbus Master –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Envía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un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sondeo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para leer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datos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E6FE68-52EE-4314-AEDE-1F9ADDBB3348}"/>
              </a:ext>
            </a:extLst>
          </p:cNvPr>
          <p:cNvSpPr txBox="1"/>
          <p:nvPr/>
        </p:nvSpPr>
        <p:spPr>
          <a:xfrm>
            <a:off x="1231900" y="3829885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Medidor</a:t>
            </a:r>
            <a:r>
              <a:rPr lang="en-US" dirty="0"/>
              <a:t> de </a:t>
            </a:r>
            <a:r>
              <a:rPr lang="en-US" dirty="0" err="1"/>
              <a:t>Energía</a:t>
            </a:r>
            <a:r>
              <a:rPr lang="en-US" dirty="0"/>
              <a:t> es </a:t>
            </a:r>
            <a:r>
              <a:rPr lang="en-US" dirty="0" err="1"/>
              <a:t>Servidor</a:t>
            </a:r>
            <a:r>
              <a:rPr lang="en-US" dirty="0"/>
              <a:t> de </a:t>
            </a:r>
            <a:r>
              <a:rPr lang="en-US" dirty="0" err="1"/>
              <a:t>Mobdus</a:t>
            </a:r>
            <a:r>
              <a:rPr lang="en-US" dirty="0"/>
              <a:t>.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23D0B32-A0CC-4B53-85AF-3B4FC777B385}"/>
              </a:ext>
            </a:extLst>
          </p:cNvPr>
          <p:cNvCxnSpPr>
            <a:cxnSpLocks/>
          </p:cNvCxnSpPr>
          <p:nvPr/>
        </p:nvCxnSpPr>
        <p:spPr>
          <a:xfrm>
            <a:off x="3362278" y="3415045"/>
            <a:ext cx="1671188" cy="213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6ADC764-9F9E-4C7C-9936-146B21FF0991}"/>
              </a:ext>
            </a:extLst>
          </p:cNvPr>
          <p:cNvSpPr txBox="1"/>
          <p:nvPr/>
        </p:nvSpPr>
        <p:spPr>
          <a:xfrm>
            <a:off x="3433858" y="3736346"/>
            <a:ext cx="2228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 err="1"/>
              <a:t>Responde</a:t>
            </a:r>
            <a:r>
              <a:rPr lang="en-US" dirty="0"/>
              <a:t> al </a:t>
            </a:r>
            <a:r>
              <a:rPr lang="en-US" dirty="0" err="1"/>
              <a:t>sondeo</a:t>
            </a:r>
            <a:r>
              <a:rPr lang="en-US" dirty="0"/>
              <a:t> con la </a:t>
            </a:r>
            <a:r>
              <a:rPr lang="en-US" dirty="0" err="1"/>
              <a:t>carga</a:t>
            </a:r>
            <a:r>
              <a:rPr lang="en-US" dirty="0"/>
              <a:t> de </a:t>
            </a:r>
            <a:r>
              <a:rPr lang="en-US" dirty="0" err="1"/>
              <a:t>datos</a:t>
            </a:r>
            <a:endParaRPr lang="en-US" dirty="0"/>
          </a:p>
          <a:p>
            <a:r>
              <a:rPr lang="en-US" dirty="0" err="1"/>
              <a:t>ValueOf</a:t>
            </a:r>
            <a:r>
              <a:rPr lang="en-US" dirty="0"/>
              <a:t>(40010)=600</a:t>
            </a:r>
          </a:p>
          <a:p>
            <a:r>
              <a:rPr lang="en-US" dirty="0"/>
              <a:t>(por </a:t>
            </a:r>
            <a:r>
              <a:rPr lang="en-US" dirty="0" err="1"/>
              <a:t>ejemplo</a:t>
            </a:r>
            <a:r>
              <a:rPr lang="en-US" dirty="0"/>
              <a:t>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29CC8B-A6A7-48DC-9B73-E245BED60A54}"/>
              </a:ext>
            </a:extLst>
          </p:cNvPr>
          <p:cNvSpPr txBox="1"/>
          <p:nvPr/>
        </p:nvSpPr>
        <p:spPr>
          <a:xfrm>
            <a:off x="5611780" y="3809231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El Gateway </a:t>
            </a:r>
            <a:r>
              <a:rPr lang="en-US" dirty="0" err="1"/>
              <a:t>valida</a:t>
            </a:r>
            <a:r>
              <a:rPr lang="en-US" dirty="0"/>
              <a:t> la </a:t>
            </a:r>
            <a:r>
              <a:rPr lang="en-US" dirty="0" err="1"/>
              <a:t>respuesta</a:t>
            </a:r>
            <a:r>
              <a:rPr lang="en-US" dirty="0"/>
              <a:t>, </a:t>
            </a:r>
            <a:r>
              <a:rPr lang="en-US" dirty="0" err="1"/>
              <a:t>extrae</a:t>
            </a:r>
            <a:r>
              <a:rPr lang="en-US" dirty="0"/>
              <a:t> la </a:t>
            </a:r>
            <a:r>
              <a:rPr lang="en-US" dirty="0" err="1"/>
              <a:t>carga</a:t>
            </a:r>
            <a:r>
              <a:rPr lang="en-US" dirty="0"/>
              <a:t>, y la </a:t>
            </a:r>
            <a:r>
              <a:rPr lang="en-US" dirty="0" err="1"/>
              <a:t>guarda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cache </a:t>
            </a:r>
            <a:r>
              <a:rPr lang="en-US" dirty="0" err="1"/>
              <a:t>en</a:t>
            </a:r>
            <a:r>
              <a:rPr lang="en-US" dirty="0"/>
              <a:t> el offset=2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A0FF01-4F55-4107-B665-C105AE6A929C}"/>
              </a:ext>
            </a:extLst>
          </p:cNvPr>
          <p:cNvSpPr txBox="1"/>
          <p:nvPr/>
        </p:nvSpPr>
        <p:spPr>
          <a:xfrm>
            <a:off x="8617708" y="360707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600 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7562436-CEE0-4BFB-9066-1AF23B6E0BA8}"/>
              </a:ext>
            </a:extLst>
          </p:cNvPr>
          <p:cNvCxnSpPr>
            <a:cxnSpLocks/>
          </p:cNvCxnSpPr>
          <p:nvPr/>
        </p:nvCxnSpPr>
        <p:spPr>
          <a:xfrm>
            <a:off x="5260405" y="3433996"/>
            <a:ext cx="3683570" cy="3577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585F6BE-F7B4-40D8-8E2F-90704BCE9E8E}"/>
              </a:ext>
            </a:extLst>
          </p:cNvPr>
          <p:cNvSpPr txBox="1"/>
          <p:nvPr/>
        </p:nvSpPr>
        <p:spPr>
          <a:xfrm>
            <a:off x="1098815" y="813268"/>
            <a:ext cx="9585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Tarea</a:t>
            </a:r>
            <a:r>
              <a:rPr lang="en-US" dirty="0"/>
              <a:t> 2:</a:t>
            </a:r>
          </a:p>
          <a:p>
            <a:r>
              <a:rPr lang="en-US" u="sng" dirty="0">
                <a:solidFill>
                  <a:srgbClr val="FF0000"/>
                </a:solidFill>
              </a:rPr>
              <a:t>Leer</a:t>
            </a:r>
            <a:r>
              <a:rPr lang="en-US" dirty="0"/>
              <a:t> el </a:t>
            </a:r>
            <a:r>
              <a:rPr lang="en-US" dirty="0" err="1"/>
              <a:t>registro</a:t>
            </a:r>
            <a:r>
              <a:rPr lang="en-US" dirty="0"/>
              <a:t> 40010 del Node=1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dirección</a:t>
            </a:r>
            <a:r>
              <a:rPr lang="en-US" dirty="0"/>
              <a:t> IP=192.168.1.168 y </a:t>
            </a:r>
            <a:r>
              <a:rPr lang="en-US" dirty="0" err="1"/>
              <a:t>guardar</a:t>
            </a:r>
            <a:r>
              <a:rPr lang="en-US" dirty="0"/>
              <a:t> ese </a:t>
            </a:r>
            <a:r>
              <a:rPr lang="en-US" dirty="0" err="1"/>
              <a:t>dato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offset del cache #2 (Cache offset=2) </a:t>
            </a:r>
            <a:r>
              <a:rPr lang="en-US" dirty="0" err="1"/>
              <a:t>en</a:t>
            </a:r>
            <a:r>
              <a:rPr lang="en-US" dirty="0"/>
              <a:t> el cache </a:t>
            </a:r>
            <a:r>
              <a:rPr lang="en-US" dirty="0" err="1"/>
              <a:t>llamado</a:t>
            </a:r>
            <a:r>
              <a:rPr lang="en-US" dirty="0"/>
              <a:t> </a:t>
            </a:r>
            <a:r>
              <a:rPr lang="en-US" dirty="0" err="1"/>
              <a:t>Datos_Medidor</a:t>
            </a:r>
            <a:r>
              <a:rPr lang="en-US" dirty="0"/>
              <a:t>. </a:t>
            </a:r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esto</a:t>
            </a:r>
            <a:r>
              <a:rPr lang="en-US" dirty="0"/>
              <a:t> de </a:t>
            </a:r>
            <a:r>
              <a:rPr lang="en-US" dirty="0" err="1"/>
              <a:t>manera</a:t>
            </a:r>
            <a:r>
              <a:rPr lang="en-US" dirty="0"/>
              <a:t> continua.</a:t>
            </a:r>
          </a:p>
          <a:p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4E88CD-3292-4147-9C98-96849FB5709D}"/>
              </a:ext>
            </a:extLst>
          </p:cNvPr>
          <p:cNvSpPr txBox="1"/>
          <p:nvPr/>
        </p:nvSpPr>
        <p:spPr>
          <a:xfrm>
            <a:off x="9209210" y="459558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100 </a:t>
            </a:r>
          </a:p>
        </p:txBody>
      </p:sp>
    </p:spTree>
    <p:extLst>
      <p:ext uri="{BB962C8B-B14F-4D97-AF65-F5344CB8AC3E}">
        <p14:creationId xmlns:p14="http://schemas.microsoft.com/office/powerpoint/2010/main" val="3876791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93EEF21-0677-48E5-BF1F-88A6054C8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040" y="2590701"/>
            <a:ext cx="2466975" cy="18478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3231463-D70D-41C6-B339-3EF69F333279}"/>
              </a:ext>
            </a:extLst>
          </p:cNvPr>
          <p:cNvSpPr/>
          <p:nvPr/>
        </p:nvSpPr>
        <p:spPr>
          <a:xfrm>
            <a:off x="5837894" y="2556688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E330A6-9E97-4479-8461-C97723AED691}"/>
              </a:ext>
            </a:extLst>
          </p:cNvPr>
          <p:cNvSpPr/>
          <p:nvPr/>
        </p:nvSpPr>
        <p:spPr>
          <a:xfrm>
            <a:off x="6162775" y="3951287"/>
            <a:ext cx="1828800" cy="8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5EB607-8CFC-4109-B630-4E5FD211AB3B}"/>
              </a:ext>
            </a:extLst>
          </p:cNvPr>
          <p:cNvSpPr txBox="1"/>
          <p:nvPr/>
        </p:nvSpPr>
        <p:spPr>
          <a:xfrm>
            <a:off x="7037100" y="2302140"/>
            <a:ext cx="80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B9E108-B692-416E-BF04-FD24A1249C91}"/>
              </a:ext>
            </a:extLst>
          </p:cNvPr>
          <p:cNvSpPr txBox="1"/>
          <p:nvPr/>
        </p:nvSpPr>
        <p:spPr>
          <a:xfrm>
            <a:off x="7291878" y="3647193"/>
            <a:ext cx="859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A0FF01-4F55-4107-B665-C105AE6A929C}"/>
              </a:ext>
            </a:extLst>
          </p:cNvPr>
          <p:cNvSpPr txBox="1"/>
          <p:nvPr/>
        </p:nvSpPr>
        <p:spPr>
          <a:xfrm>
            <a:off x="5819479" y="287300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600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85F6BE-F7B4-40D8-8E2F-90704BCE9E8E}"/>
              </a:ext>
            </a:extLst>
          </p:cNvPr>
          <p:cNvSpPr txBox="1"/>
          <p:nvPr/>
        </p:nvSpPr>
        <p:spPr>
          <a:xfrm>
            <a:off x="697031" y="1320114"/>
            <a:ext cx="10873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Tarea</a:t>
            </a:r>
            <a:r>
              <a:rPr lang="en-US" dirty="0"/>
              <a:t> 2:</a:t>
            </a:r>
          </a:p>
          <a:p>
            <a:r>
              <a:rPr lang="en-US" u="sng" dirty="0">
                <a:solidFill>
                  <a:srgbClr val="FF0000"/>
                </a:solidFill>
              </a:rPr>
              <a:t>Leer</a:t>
            </a:r>
            <a:r>
              <a:rPr lang="en-US" dirty="0"/>
              <a:t> el </a:t>
            </a:r>
            <a:r>
              <a:rPr lang="en-US" dirty="0" err="1"/>
              <a:t>registro</a:t>
            </a:r>
            <a:r>
              <a:rPr lang="en-US" dirty="0"/>
              <a:t> 40010 del Node=1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dirección</a:t>
            </a:r>
            <a:r>
              <a:rPr lang="en-US" dirty="0"/>
              <a:t> IP=192.168.1.168 y </a:t>
            </a:r>
            <a:r>
              <a:rPr lang="en-US" dirty="0" err="1"/>
              <a:t>guardar</a:t>
            </a:r>
            <a:r>
              <a:rPr lang="en-US" dirty="0"/>
              <a:t> ese </a:t>
            </a:r>
            <a:r>
              <a:rPr lang="en-US" dirty="0" err="1"/>
              <a:t>dato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offset del cache #2 (Cache offset=2) </a:t>
            </a:r>
            <a:r>
              <a:rPr lang="en-US" dirty="0" err="1"/>
              <a:t>en</a:t>
            </a:r>
            <a:r>
              <a:rPr lang="en-US" dirty="0"/>
              <a:t> el cache </a:t>
            </a:r>
            <a:r>
              <a:rPr lang="en-US" dirty="0" err="1"/>
              <a:t>llamado</a:t>
            </a:r>
            <a:r>
              <a:rPr lang="en-US" dirty="0"/>
              <a:t> </a:t>
            </a:r>
            <a:r>
              <a:rPr lang="en-US" dirty="0" err="1"/>
              <a:t>Datos_Medidor</a:t>
            </a:r>
            <a:r>
              <a:rPr lang="en-US" dirty="0"/>
              <a:t>. </a:t>
            </a:r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esto</a:t>
            </a:r>
            <a:r>
              <a:rPr lang="en-US" dirty="0"/>
              <a:t> de </a:t>
            </a:r>
            <a:r>
              <a:rPr lang="en-US" dirty="0" err="1"/>
              <a:t>manera</a:t>
            </a:r>
            <a:r>
              <a:rPr lang="en-US" dirty="0"/>
              <a:t> continua.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4E88CD-3292-4147-9C98-96849FB5709D}"/>
              </a:ext>
            </a:extLst>
          </p:cNvPr>
          <p:cNvSpPr txBox="1"/>
          <p:nvPr/>
        </p:nvSpPr>
        <p:spPr>
          <a:xfrm>
            <a:off x="6146099" y="420584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100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68C8B69-688A-4EB7-9D47-A7E299E9B21A}"/>
              </a:ext>
            </a:extLst>
          </p:cNvPr>
          <p:cNvSpPr txBox="1"/>
          <p:nvPr/>
        </p:nvSpPr>
        <p:spPr>
          <a:xfrm>
            <a:off x="670301" y="491618"/>
            <a:ext cx="10731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Tarea</a:t>
            </a:r>
            <a:r>
              <a:rPr lang="en-US" dirty="0"/>
              <a:t> 1:</a:t>
            </a:r>
          </a:p>
          <a:p>
            <a:r>
              <a:rPr lang="en-US" u="sng" dirty="0">
                <a:solidFill>
                  <a:srgbClr val="FF0000"/>
                </a:solidFill>
              </a:rPr>
              <a:t>Leer</a:t>
            </a:r>
            <a:r>
              <a:rPr lang="en-US" dirty="0"/>
              <a:t> el </a:t>
            </a:r>
            <a:r>
              <a:rPr lang="en-US" dirty="0" err="1"/>
              <a:t>registro</a:t>
            </a:r>
            <a:r>
              <a:rPr lang="en-US" dirty="0"/>
              <a:t> 40003 del Node=1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dirección</a:t>
            </a:r>
            <a:r>
              <a:rPr lang="en-US" dirty="0"/>
              <a:t> IP=192.168.1.168 y </a:t>
            </a:r>
            <a:r>
              <a:rPr lang="en-US" dirty="0" err="1"/>
              <a:t>guardar</a:t>
            </a:r>
            <a:r>
              <a:rPr lang="en-US" dirty="0"/>
              <a:t> ese </a:t>
            </a:r>
            <a:r>
              <a:rPr lang="en-US" dirty="0" err="1"/>
              <a:t>dato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offset del cache #1 (Cache offset=1) </a:t>
            </a:r>
            <a:r>
              <a:rPr lang="en-US" dirty="0" err="1"/>
              <a:t>en</a:t>
            </a:r>
            <a:r>
              <a:rPr lang="en-US" dirty="0"/>
              <a:t> el cache </a:t>
            </a:r>
            <a:r>
              <a:rPr lang="en-US" dirty="0" err="1"/>
              <a:t>llamado</a:t>
            </a:r>
            <a:r>
              <a:rPr lang="en-US" dirty="0"/>
              <a:t> </a:t>
            </a:r>
            <a:r>
              <a:rPr lang="en-US" dirty="0" err="1"/>
              <a:t>Datos_Medidor</a:t>
            </a:r>
            <a:r>
              <a:rPr lang="en-US" dirty="0"/>
              <a:t>. </a:t>
            </a:r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esto</a:t>
            </a:r>
            <a:r>
              <a:rPr lang="en-US" dirty="0"/>
              <a:t> de </a:t>
            </a:r>
            <a:r>
              <a:rPr lang="en-US" dirty="0" err="1"/>
              <a:t>manera</a:t>
            </a:r>
            <a:r>
              <a:rPr lang="en-US" dirty="0"/>
              <a:t> continua.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1397664-ACAA-49CE-B1D4-29A4700C5EFE}"/>
              </a:ext>
            </a:extLst>
          </p:cNvPr>
          <p:cNvSpPr/>
          <p:nvPr/>
        </p:nvSpPr>
        <p:spPr>
          <a:xfrm>
            <a:off x="3374325" y="3740610"/>
            <a:ext cx="2466975" cy="495300"/>
          </a:xfrm>
          <a:custGeom>
            <a:avLst/>
            <a:gdLst>
              <a:gd name="connsiteX0" fmla="*/ 2705100 w 2743200"/>
              <a:gd name="connsiteY0" fmla="*/ 0 h 495300"/>
              <a:gd name="connsiteX1" fmla="*/ 0 w 2743200"/>
              <a:gd name="connsiteY1" fmla="*/ 50800 h 495300"/>
              <a:gd name="connsiteX2" fmla="*/ 2743200 w 2743200"/>
              <a:gd name="connsiteY2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495300">
                <a:moveTo>
                  <a:pt x="2705100" y="0"/>
                </a:moveTo>
                <a:lnTo>
                  <a:pt x="0" y="50800"/>
                </a:lnTo>
                <a:cubicBezTo>
                  <a:pt x="6350" y="133350"/>
                  <a:pt x="2279650" y="423333"/>
                  <a:pt x="2743200" y="495300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1765838-F5F3-4195-A4B1-1E2C0B60D9AA}"/>
              </a:ext>
            </a:extLst>
          </p:cNvPr>
          <p:cNvSpPr/>
          <p:nvPr/>
        </p:nvSpPr>
        <p:spPr>
          <a:xfrm>
            <a:off x="3315587" y="3126457"/>
            <a:ext cx="2466975" cy="495300"/>
          </a:xfrm>
          <a:custGeom>
            <a:avLst/>
            <a:gdLst>
              <a:gd name="connsiteX0" fmla="*/ 2705100 w 2743200"/>
              <a:gd name="connsiteY0" fmla="*/ 0 h 495300"/>
              <a:gd name="connsiteX1" fmla="*/ 0 w 2743200"/>
              <a:gd name="connsiteY1" fmla="*/ 50800 h 495300"/>
              <a:gd name="connsiteX2" fmla="*/ 2743200 w 2743200"/>
              <a:gd name="connsiteY2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495300">
                <a:moveTo>
                  <a:pt x="2705100" y="0"/>
                </a:moveTo>
                <a:lnTo>
                  <a:pt x="0" y="50800"/>
                </a:lnTo>
                <a:cubicBezTo>
                  <a:pt x="6350" y="133350"/>
                  <a:pt x="2279650" y="423333"/>
                  <a:pt x="2743200" y="495300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98FA25-F847-4838-A14B-E7FF61EDF5C0}"/>
              </a:ext>
            </a:extLst>
          </p:cNvPr>
          <p:cNvSpPr txBox="1"/>
          <p:nvPr/>
        </p:nvSpPr>
        <p:spPr>
          <a:xfrm>
            <a:off x="3845812" y="383651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Tarea</a:t>
            </a:r>
            <a:r>
              <a:rPr lang="en-US" dirty="0"/>
              <a:t> 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20B4C40-0DCD-431F-B828-52D0A2C774B0}"/>
              </a:ext>
            </a:extLst>
          </p:cNvPr>
          <p:cNvSpPr txBox="1"/>
          <p:nvPr/>
        </p:nvSpPr>
        <p:spPr>
          <a:xfrm>
            <a:off x="3714050" y="294762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Tarea</a:t>
            </a:r>
            <a:r>
              <a:rPr lang="en-US" dirty="0"/>
              <a:t> 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4F6B48-5CEC-4B34-A999-D4DFAFEB4A1D}"/>
              </a:ext>
            </a:extLst>
          </p:cNvPr>
          <p:cNvSpPr txBox="1"/>
          <p:nvPr/>
        </p:nvSpPr>
        <p:spPr>
          <a:xfrm>
            <a:off x="3845812" y="5277278"/>
            <a:ext cx="4667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Esto</a:t>
            </a:r>
            <a:r>
              <a:rPr lang="en-US" dirty="0">
                <a:solidFill>
                  <a:srgbClr val="FF0000"/>
                </a:solidFill>
              </a:rPr>
              <a:t> es </a:t>
            </a:r>
            <a:r>
              <a:rPr lang="en-US" dirty="0" err="1">
                <a:solidFill>
                  <a:srgbClr val="FF0000"/>
                </a:solidFill>
              </a:rPr>
              <a:t>casi</a:t>
            </a:r>
            <a:r>
              <a:rPr lang="en-US" dirty="0">
                <a:solidFill>
                  <a:srgbClr val="FF0000"/>
                </a:solidFill>
              </a:rPr>
              <a:t> el final de la </a:t>
            </a:r>
            <a:r>
              <a:rPr lang="en-US" dirty="0" err="1">
                <a:solidFill>
                  <a:srgbClr val="FF0000"/>
                </a:solidFill>
              </a:rPr>
              <a:t>configuración</a:t>
            </a:r>
            <a:r>
              <a:rPr lang="en-US" dirty="0">
                <a:solidFill>
                  <a:srgbClr val="FF0000"/>
                </a:solidFill>
              </a:rPr>
              <a:t> del </a:t>
            </a:r>
            <a:r>
              <a:rPr lang="en-US" dirty="0" err="1">
                <a:solidFill>
                  <a:srgbClr val="FF0000"/>
                </a:solidFill>
              </a:rPr>
              <a:t>lado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cliente</a:t>
            </a:r>
            <a:r>
              <a:rPr lang="en-US" dirty="0">
                <a:solidFill>
                  <a:srgbClr val="FF0000"/>
                </a:solidFill>
              </a:rPr>
              <a:t> (Modbus) del gateway</a:t>
            </a:r>
          </a:p>
        </p:txBody>
      </p:sp>
    </p:spTree>
    <p:extLst>
      <p:ext uri="{BB962C8B-B14F-4D97-AF65-F5344CB8AC3E}">
        <p14:creationId xmlns:p14="http://schemas.microsoft.com/office/powerpoint/2010/main" val="23226168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B1CABDF-0F96-4F2A-BFDD-F64A4B4B0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485" y="1072116"/>
            <a:ext cx="10645028" cy="320306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282200D5-8E4E-470C-BF76-C2B3078B1BE8}"/>
              </a:ext>
            </a:extLst>
          </p:cNvPr>
          <p:cNvSpPr/>
          <p:nvPr/>
        </p:nvSpPr>
        <p:spPr>
          <a:xfrm>
            <a:off x="7572375" y="2984131"/>
            <a:ext cx="2930525" cy="2641600"/>
          </a:xfrm>
          <a:prstGeom prst="wedgeRoundRectCallout">
            <a:avLst>
              <a:gd name="adj1" fmla="val 57878"/>
              <a:gd name="adj2" fmla="val -107012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Vemos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aquí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que el factor de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escala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es 10. 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Esto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significa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que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leemos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 valor de 600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registro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40010,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entonces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temenos que divider por 10 para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sacar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frecuencia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que es de 60.</a:t>
            </a:r>
          </a:p>
        </p:txBody>
      </p:sp>
    </p:spTree>
    <p:extLst>
      <p:ext uri="{BB962C8B-B14F-4D97-AF65-F5344CB8AC3E}">
        <p14:creationId xmlns:p14="http://schemas.microsoft.com/office/powerpoint/2010/main" val="4283542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B1CABDF-0F96-4F2A-BFDD-F64A4B4B0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773" y="1107633"/>
            <a:ext cx="10759328" cy="320306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282200D5-8E4E-470C-BF76-C2B3078B1BE8}"/>
              </a:ext>
            </a:extLst>
          </p:cNvPr>
          <p:cNvSpPr/>
          <p:nvPr/>
        </p:nvSpPr>
        <p:spPr>
          <a:xfrm>
            <a:off x="7572375" y="2984131"/>
            <a:ext cx="2930525" cy="2641600"/>
          </a:xfrm>
          <a:prstGeom prst="wedgeRoundRectCallout">
            <a:avLst>
              <a:gd name="adj1" fmla="val 57878"/>
              <a:gd name="adj2" fmla="val -107012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Vemos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aquí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que el factor de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escala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es 10. 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Esto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significa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que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leemos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 valor de 600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registro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40010,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entonces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temenos que divider por 10 para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sacar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frecuencia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que es de 60.</a:t>
            </a:r>
          </a:p>
        </p:txBody>
      </p:sp>
      <p:pic>
        <p:nvPicPr>
          <p:cNvPr id="12" name="Picture 2" descr="Business, One, Success, Freelancer">
            <a:extLst>
              <a:ext uri="{FF2B5EF4-FFF2-40B4-BE49-F238E27FC236}">
                <a16:creationId xmlns:a16="http://schemas.microsoft.com/office/drawing/2014/main" id="{2DBE7535-A633-4749-981B-3F053EAD3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26" y="3888147"/>
            <a:ext cx="1957518" cy="195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9613B58A-4110-4998-A211-1D0136574A18}"/>
              </a:ext>
            </a:extLst>
          </p:cNvPr>
          <p:cNvSpPr/>
          <p:nvPr/>
        </p:nvSpPr>
        <p:spPr>
          <a:xfrm>
            <a:off x="3079524" y="1517440"/>
            <a:ext cx="3425536" cy="2281206"/>
          </a:xfrm>
          <a:prstGeom prst="cloudCallout">
            <a:avLst>
              <a:gd name="adj1" fmla="val -41700"/>
              <a:gd name="adj2" fmla="val 54882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Entonces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temenos que </a:t>
            </a:r>
            <a:r>
              <a:rPr lang="en-US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hacer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una </a:t>
            </a:r>
            <a:r>
              <a:rPr lang="en-US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escala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este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valor antes de </a:t>
            </a:r>
            <a:r>
              <a:rPr lang="en-US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enviarlo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 </a:t>
            </a:r>
            <a:r>
              <a:rPr lang="en-US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lado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BACnet.</a:t>
            </a:r>
          </a:p>
        </p:txBody>
      </p:sp>
    </p:spTree>
    <p:extLst>
      <p:ext uri="{BB962C8B-B14F-4D97-AF65-F5344CB8AC3E}">
        <p14:creationId xmlns:p14="http://schemas.microsoft.com/office/powerpoint/2010/main" val="2547446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BY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082FB7-F073-4486-B696-AABEBAB0E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212" y="2505075"/>
            <a:ext cx="2466975" cy="18478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129DE0-E4D0-42F7-A1D4-F413CAA6DEF5}"/>
              </a:ext>
            </a:extLst>
          </p:cNvPr>
          <p:cNvSpPr txBox="1"/>
          <p:nvPr/>
        </p:nvSpPr>
        <p:spPr>
          <a:xfrm flipH="1">
            <a:off x="1700212" y="977900"/>
            <a:ext cx="340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Suponga</a:t>
            </a:r>
            <a:r>
              <a:rPr lang="en-US" dirty="0"/>
              <a:t> que </a:t>
            </a:r>
            <a:r>
              <a:rPr lang="en-US" dirty="0" err="1"/>
              <a:t>tiene</a:t>
            </a:r>
            <a:r>
              <a:rPr lang="en-US" dirty="0"/>
              <a:t> un </a:t>
            </a:r>
            <a:r>
              <a:rPr lang="en-US" dirty="0" err="1"/>
              <a:t>medidor</a:t>
            </a:r>
            <a:r>
              <a:rPr lang="en-US" dirty="0"/>
              <a:t> de </a:t>
            </a:r>
            <a:r>
              <a:rPr lang="en-US" dirty="0" err="1"/>
              <a:t>energía</a:t>
            </a:r>
            <a:r>
              <a:rPr lang="en-US" dirty="0"/>
              <a:t> que </a:t>
            </a:r>
            <a:r>
              <a:rPr lang="en-US" dirty="0" err="1"/>
              <a:t>habla</a:t>
            </a:r>
            <a:r>
              <a:rPr lang="en-US" dirty="0"/>
              <a:t> Modbus TCP</a:t>
            </a:r>
          </a:p>
        </p:txBody>
      </p:sp>
      <p:pic>
        <p:nvPicPr>
          <p:cNvPr id="13" name="Picture 10" descr="Image result for bacnet">
            <a:extLst>
              <a:ext uri="{FF2B5EF4-FFF2-40B4-BE49-F238E27FC236}">
                <a16:creationId xmlns:a16="http://schemas.microsoft.com/office/drawing/2014/main" id="{FBD07660-F3AC-4667-893B-F77151ACD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178" y="213719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09334D-1E7B-4B47-A264-F5C80F41E2D2}"/>
              </a:ext>
            </a:extLst>
          </p:cNvPr>
          <p:cNvSpPr txBox="1"/>
          <p:nvPr/>
        </p:nvSpPr>
        <p:spPr>
          <a:xfrm flipH="1">
            <a:off x="7313612" y="954087"/>
            <a:ext cx="3401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 </a:t>
            </a:r>
            <a:r>
              <a:rPr lang="en-US" dirty="0" err="1"/>
              <a:t>también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un Sistema de </a:t>
            </a:r>
            <a:r>
              <a:rPr lang="en-US" dirty="0" err="1"/>
              <a:t>Gestionamiento</a:t>
            </a:r>
            <a:r>
              <a:rPr lang="en-US" dirty="0"/>
              <a:t> de </a:t>
            </a:r>
            <a:r>
              <a:rPr lang="en-US" dirty="0" err="1"/>
              <a:t>Edificios</a:t>
            </a:r>
            <a:r>
              <a:rPr lang="en-US" dirty="0"/>
              <a:t> que </a:t>
            </a:r>
            <a:r>
              <a:rPr lang="en-US" dirty="0" err="1"/>
              <a:t>habla</a:t>
            </a:r>
            <a:r>
              <a:rPr lang="en-US" dirty="0"/>
              <a:t> BACnet/IP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2233B7-BFA9-4EB5-8786-B83026162A36}"/>
              </a:ext>
            </a:extLst>
          </p:cNvPr>
          <p:cNvSpPr txBox="1"/>
          <p:nvPr/>
        </p:nvSpPr>
        <p:spPr>
          <a:xfrm flipH="1">
            <a:off x="4738053" y="4352925"/>
            <a:ext cx="4458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¿Y </a:t>
            </a:r>
            <a:r>
              <a:rPr lang="en-US" sz="4800" dirty="0" err="1"/>
              <a:t>ahora</a:t>
            </a:r>
            <a:r>
              <a:rPr lang="en-US" sz="4800" dirty="0"/>
              <a:t> </a:t>
            </a:r>
            <a:r>
              <a:rPr lang="en-US" sz="4800" dirty="0" err="1"/>
              <a:t>qué</a:t>
            </a:r>
            <a:r>
              <a:rPr lang="en-US" sz="4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26273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B1CABDF-0F96-4F2A-BFDD-F64A4B4B0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148" y="1107633"/>
            <a:ext cx="10854578" cy="320306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282200D5-8E4E-470C-BF76-C2B3078B1BE8}"/>
              </a:ext>
            </a:extLst>
          </p:cNvPr>
          <p:cNvSpPr/>
          <p:nvPr/>
        </p:nvSpPr>
        <p:spPr>
          <a:xfrm>
            <a:off x="7846597" y="1793987"/>
            <a:ext cx="2930525" cy="2641600"/>
          </a:xfrm>
          <a:prstGeom prst="wedgeRoundRectCallout">
            <a:avLst>
              <a:gd name="adj1" fmla="val 43659"/>
              <a:gd name="adj2" fmla="val -64510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Vemos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aquí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que el factor de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escala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es 10. 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Esto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significa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que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leemos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 valor de 600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registro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40010,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entonces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temenos que divider por 10 para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sacar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frecuencia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que es de 60.</a:t>
            </a:r>
          </a:p>
        </p:txBody>
      </p:sp>
      <p:pic>
        <p:nvPicPr>
          <p:cNvPr id="14" name="Picture 2" descr="Business, One, Success, Freelancer">
            <a:extLst>
              <a:ext uri="{FF2B5EF4-FFF2-40B4-BE49-F238E27FC236}">
                <a16:creationId xmlns:a16="http://schemas.microsoft.com/office/drawing/2014/main" id="{2A908786-31A8-4C9C-89C0-CCB6EB6F5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3456828"/>
            <a:ext cx="1957518" cy="195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419A4E5-5618-4F23-83FD-F63C0240D302}"/>
              </a:ext>
            </a:extLst>
          </p:cNvPr>
          <p:cNvSpPr txBox="1"/>
          <p:nvPr/>
        </p:nvSpPr>
        <p:spPr>
          <a:xfrm>
            <a:off x="2411206" y="4137686"/>
            <a:ext cx="66611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u="sng" dirty="0">
                <a:solidFill>
                  <a:srgbClr val="FF0000"/>
                </a:solidFill>
              </a:rPr>
              <a:t>3 </a:t>
            </a:r>
            <a:r>
              <a:rPr lang="en-US" u="sng" dirty="0" err="1">
                <a:solidFill>
                  <a:srgbClr val="FF0000"/>
                </a:solidFill>
              </a:rPr>
              <a:t>Maneras</a:t>
            </a:r>
            <a:r>
              <a:rPr lang="en-US" u="sng" dirty="0">
                <a:solidFill>
                  <a:srgbClr val="FF0000"/>
                </a:solidFill>
              </a:rPr>
              <a:t> de </a:t>
            </a:r>
            <a:r>
              <a:rPr lang="en-US" u="sng" dirty="0" err="1">
                <a:solidFill>
                  <a:srgbClr val="FF0000"/>
                </a:solidFill>
              </a:rPr>
              <a:t>Lograr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Esto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 algn="ctr">
              <a:buAutoNum type="arabicPeriod"/>
            </a:pPr>
            <a:r>
              <a:rPr lang="en-US" dirty="0" err="1">
                <a:solidFill>
                  <a:srgbClr val="FF0000"/>
                </a:solidFill>
              </a:rPr>
              <a:t>Aplicarle</a:t>
            </a:r>
            <a:r>
              <a:rPr lang="en-US" dirty="0">
                <a:solidFill>
                  <a:srgbClr val="FF0000"/>
                </a:solidFill>
              </a:rPr>
              <a:t> la </a:t>
            </a:r>
            <a:r>
              <a:rPr lang="en-US" dirty="0" err="1">
                <a:solidFill>
                  <a:srgbClr val="FF0000"/>
                </a:solidFill>
              </a:rPr>
              <a:t>escala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en</a:t>
            </a:r>
            <a:r>
              <a:rPr lang="en-US" dirty="0">
                <a:solidFill>
                  <a:srgbClr val="FF0000"/>
                </a:solidFill>
              </a:rPr>
              <a:t> la </a:t>
            </a:r>
            <a:r>
              <a:rPr lang="en-US" dirty="0" err="1">
                <a:solidFill>
                  <a:srgbClr val="FF0000"/>
                </a:solidFill>
              </a:rPr>
              <a:t>tarea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lectura</a:t>
            </a:r>
            <a:r>
              <a:rPr lang="en-US" dirty="0">
                <a:solidFill>
                  <a:srgbClr val="FF0000"/>
                </a:solidFill>
              </a:rPr>
              <a:t> para que el valor con </a:t>
            </a:r>
            <a:r>
              <a:rPr lang="en-US" dirty="0" err="1">
                <a:solidFill>
                  <a:srgbClr val="FF0000"/>
                </a:solidFill>
              </a:rPr>
              <a:t>escala</a:t>
            </a:r>
            <a:r>
              <a:rPr lang="en-US" dirty="0">
                <a:solidFill>
                  <a:srgbClr val="FF0000"/>
                </a:solidFill>
              </a:rPr>
              <a:t> sea el que se </a:t>
            </a:r>
            <a:r>
              <a:rPr lang="en-US" dirty="0" err="1">
                <a:solidFill>
                  <a:srgbClr val="FF0000"/>
                </a:solidFill>
              </a:rPr>
              <a:t>guarde</a:t>
            </a:r>
            <a:r>
              <a:rPr lang="en-US" dirty="0">
                <a:solidFill>
                  <a:srgbClr val="FF0000"/>
                </a:solidFill>
              </a:rPr>
              <a:t>. </a:t>
            </a:r>
          </a:p>
          <a:p>
            <a:pPr marL="342900" indent="-342900" algn="ctr">
              <a:buAutoNum type="arabicPeriod"/>
            </a:pPr>
            <a:r>
              <a:rPr lang="en-US" dirty="0" err="1">
                <a:solidFill>
                  <a:srgbClr val="FF0000"/>
                </a:solidFill>
              </a:rPr>
              <a:t>Aplicarle</a:t>
            </a:r>
            <a:r>
              <a:rPr lang="en-US" dirty="0">
                <a:solidFill>
                  <a:srgbClr val="FF0000"/>
                </a:solidFill>
              </a:rPr>
              <a:t> la </a:t>
            </a:r>
            <a:r>
              <a:rPr lang="en-US" dirty="0" err="1">
                <a:solidFill>
                  <a:srgbClr val="FF0000"/>
                </a:solidFill>
              </a:rPr>
              <a:t>escala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cuando</a:t>
            </a:r>
            <a:r>
              <a:rPr lang="en-US" dirty="0">
                <a:solidFill>
                  <a:srgbClr val="FF0000"/>
                </a:solidFill>
              </a:rPr>
              <a:t> se </a:t>
            </a:r>
            <a:r>
              <a:rPr lang="en-US" dirty="0" err="1">
                <a:solidFill>
                  <a:srgbClr val="FF0000"/>
                </a:solidFill>
              </a:rPr>
              <a:t>entrega</a:t>
            </a:r>
            <a:r>
              <a:rPr lang="en-US" dirty="0">
                <a:solidFill>
                  <a:srgbClr val="FF0000"/>
                </a:solidFill>
              </a:rPr>
              <a:t> el </a:t>
            </a:r>
            <a:r>
              <a:rPr lang="en-US" dirty="0" err="1">
                <a:solidFill>
                  <a:srgbClr val="FF0000"/>
                </a:solidFill>
              </a:rPr>
              <a:t>dato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</a:rPr>
              <a:t>extraerlo</a:t>
            </a:r>
            <a:r>
              <a:rPr lang="en-US" dirty="0">
                <a:solidFill>
                  <a:srgbClr val="FF0000"/>
                </a:solidFill>
              </a:rPr>
              <a:t> del cache)</a:t>
            </a:r>
          </a:p>
          <a:p>
            <a:pPr marL="342900" indent="-342900" algn="ctr">
              <a:buAutoNum type="arabicPeriod"/>
            </a:pPr>
            <a:r>
              <a:rPr lang="en-US" dirty="0" err="1">
                <a:solidFill>
                  <a:srgbClr val="FF0000"/>
                </a:solidFill>
              </a:rPr>
              <a:t>Crear</a:t>
            </a:r>
            <a:r>
              <a:rPr lang="en-US" dirty="0">
                <a:solidFill>
                  <a:srgbClr val="FF0000"/>
                </a:solidFill>
              </a:rPr>
              <a:t> una </a:t>
            </a:r>
            <a:r>
              <a:rPr lang="en-US" dirty="0" err="1">
                <a:solidFill>
                  <a:srgbClr val="FF0000"/>
                </a:solidFill>
              </a:rPr>
              <a:t>tarea</a:t>
            </a:r>
            <a:r>
              <a:rPr lang="en-US" dirty="0">
                <a:solidFill>
                  <a:srgbClr val="FF0000"/>
                </a:solidFill>
              </a:rPr>
              <a:t> para </a:t>
            </a:r>
            <a:r>
              <a:rPr lang="en-US" dirty="0" err="1">
                <a:solidFill>
                  <a:srgbClr val="FF0000"/>
                </a:solidFill>
              </a:rPr>
              <a:t>tomar</a:t>
            </a:r>
            <a:r>
              <a:rPr lang="en-US" dirty="0">
                <a:solidFill>
                  <a:srgbClr val="FF0000"/>
                </a:solidFill>
              </a:rPr>
              <a:t> el valor </a:t>
            </a:r>
            <a:r>
              <a:rPr lang="en-US" dirty="0" err="1">
                <a:solidFill>
                  <a:srgbClr val="FF0000"/>
                </a:solidFill>
              </a:rPr>
              <a:t>en</a:t>
            </a:r>
            <a:r>
              <a:rPr lang="en-US" dirty="0">
                <a:solidFill>
                  <a:srgbClr val="FF0000"/>
                </a:solidFill>
              </a:rPr>
              <a:t> el cache, </a:t>
            </a:r>
            <a:r>
              <a:rPr lang="en-US" dirty="0" err="1">
                <a:solidFill>
                  <a:srgbClr val="FF0000"/>
                </a:solidFill>
              </a:rPr>
              <a:t>hacerle</a:t>
            </a:r>
            <a:r>
              <a:rPr lang="en-US" dirty="0">
                <a:solidFill>
                  <a:srgbClr val="FF0000"/>
                </a:solidFill>
              </a:rPr>
              <a:t> la </a:t>
            </a:r>
            <a:r>
              <a:rPr lang="en-US" dirty="0" err="1">
                <a:solidFill>
                  <a:srgbClr val="FF0000"/>
                </a:solidFill>
              </a:rPr>
              <a:t>escala</a:t>
            </a:r>
            <a:r>
              <a:rPr lang="en-US" dirty="0">
                <a:solidFill>
                  <a:srgbClr val="FF0000"/>
                </a:solidFill>
              </a:rPr>
              <a:t>, y </a:t>
            </a:r>
            <a:r>
              <a:rPr lang="en-US" dirty="0" err="1">
                <a:solidFill>
                  <a:srgbClr val="FF0000"/>
                </a:solidFill>
              </a:rPr>
              <a:t>guardarlo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en</a:t>
            </a:r>
            <a:r>
              <a:rPr lang="en-US" dirty="0">
                <a:solidFill>
                  <a:srgbClr val="FF0000"/>
                </a:solidFill>
              </a:rPr>
              <a:t> un nuevo </a:t>
            </a:r>
            <a:r>
              <a:rPr lang="en-US" dirty="0" err="1">
                <a:solidFill>
                  <a:srgbClr val="FF0000"/>
                </a:solidFill>
              </a:rPr>
              <a:t>lugar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en</a:t>
            </a:r>
            <a:r>
              <a:rPr lang="en-US" dirty="0">
                <a:solidFill>
                  <a:srgbClr val="FF0000"/>
                </a:solidFill>
              </a:rPr>
              <a:t> el cache.</a:t>
            </a: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9613B58A-4110-4998-A211-1D0136574A18}"/>
              </a:ext>
            </a:extLst>
          </p:cNvPr>
          <p:cNvSpPr/>
          <p:nvPr/>
        </p:nvSpPr>
        <p:spPr>
          <a:xfrm>
            <a:off x="1771582" y="1289658"/>
            <a:ext cx="3425536" cy="2281206"/>
          </a:xfrm>
          <a:prstGeom prst="cloudCallout">
            <a:avLst>
              <a:gd name="adj1" fmla="val -41700"/>
              <a:gd name="adj2" fmla="val 54882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Entonces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temenos que </a:t>
            </a:r>
            <a:r>
              <a:rPr lang="en-US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hacer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una </a:t>
            </a:r>
            <a:r>
              <a:rPr lang="en-US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escala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este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valor antes de </a:t>
            </a:r>
            <a:r>
              <a:rPr lang="en-US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enviarlo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 </a:t>
            </a:r>
            <a:r>
              <a:rPr lang="en-US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lado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BACnet.</a:t>
            </a:r>
          </a:p>
        </p:txBody>
      </p:sp>
    </p:spTree>
    <p:extLst>
      <p:ext uri="{BB962C8B-B14F-4D97-AF65-F5344CB8AC3E}">
        <p14:creationId xmlns:p14="http://schemas.microsoft.com/office/powerpoint/2010/main" val="3964547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571748C-C490-40DF-9DE7-EE550255A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12911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Ahora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tenemos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que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configurar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lado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BACnet del gateway</a:t>
            </a:r>
          </a:p>
        </p:txBody>
      </p:sp>
    </p:spTree>
    <p:extLst>
      <p:ext uri="{BB962C8B-B14F-4D97-AF65-F5344CB8AC3E}">
        <p14:creationId xmlns:p14="http://schemas.microsoft.com/office/powerpoint/2010/main" val="1576539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571748C-C490-40DF-9DE7-EE550255A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1291100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Ahora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tenemos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que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configurar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lado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BACnet del gateway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0415555-F1DF-4E49-98B1-DE751AE6816E}"/>
              </a:ext>
            </a:extLst>
          </p:cNvPr>
          <p:cNvSpPr txBox="1">
            <a:spLocks/>
          </p:cNvSpPr>
          <p:nvPr/>
        </p:nvSpPr>
        <p:spPr>
          <a:xfrm>
            <a:off x="3050956" y="3078162"/>
            <a:ext cx="74114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¿Nos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restringieron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los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clientes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decir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¿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dijeron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que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debemos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usar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números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instancias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particulares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Probablemente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no.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Asumamos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que no.</a:t>
            </a:r>
          </a:p>
        </p:txBody>
      </p:sp>
    </p:spTree>
    <p:extLst>
      <p:ext uri="{BB962C8B-B14F-4D97-AF65-F5344CB8AC3E}">
        <p14:creationId xmlns:p14="http://schemas.microsoft.com/office/powerpoint/2010/main" val="1772378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3833EC-D33A-417D-B4E1-D38BEFB0045F}"/>
              </a:ext>
            </a:extLst>
          </p:cNvPr>
          <p:cNvSpPr txBox="1"/>
          <p:nvPr/>
        </p:nvSpPr>
        <p:spPr>
          <a:xfrm>
            <a:off x="4842907" y="60261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Cache de </a:t>
            </a:r>
            <a:r>
              <a:rPr lang="en-US" dirty="0" err="1"/>
              <a:t>Datos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1DF55D-1838-43F6-968D-B593CBF4B586}"/>
              </a:ext>
            </a:extLst>
          </p:cNvPr>
          <p:cNvSpPr txBox="1"/>
          <p:nvPr/>
        </p:nvSpPr>
        <p:spPr>
          <a:xfrm>
            <a:off x="4379357" y="5512245"/>
            <a:ext cx="275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Tipo de </a:t>
            </a:r>
            <a:r>
              <a:rPr lang="en-US" dirty="0" err="1"/>
              <a:t>Datos</a:t>
            </a:r>
            <a:r>
              <a:rPr lang="en-US" dirty="0"/>
              <a:t> = Float </a:t>
            </a:r>
          </a:p>
          <a:p>
            <a:pPr algn="ctr"/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Objetos</a:t>
            </a:r>
            <a:r>
              <a:rPr lang="en-US" dirty="0"/>
              <a:t> =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31165-F389-4280-A8DA-FF62F68D1BA0}"/>
              </a:ext>
            </a:extLst>
          </p:cNvPr>
          <p:cNvSpPr/>
          <p:nvPr/>
        </p:nvSpPr>
        <p:spPr>
          <a:xfrm>
            <a:off x="4820166" y="4618669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612158-D74B-4133-907C-07770DAF06BD}"/>
              </a:ext>
            </a:extLst>
          </p:cNvPr>
          <p:cNvSpPr txBox="1"/>
          <p:nvPr/>
        </p:nvSpPr>
        <p:spPr>
          <a:xfrm>
            <a:off x="5921375" y="4545784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624C74-6A90-4F42-83EF-1C7A4A606D05}"/>
              </a:ext>
            </a:extLst>
          </p:cNvPr>
          <p:cNvSpPr txBox="1"/>
          <p:nvPr/>
        </p:nvSpPr>
        <p:spPr>
          <a:xfrm>
            <a:off x="790574" y="641155"/>
            <a:ext cx="39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Veamos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nuevo al cache </a:t>
            </a:r>
            <a:r>
              <a:rPr lang="en-US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desde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US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perspectiva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Modbus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2F730371-24EB-45E2-9C2E-762162495CF1}"/>
              </a:ext>
            </a:extLst>
          </p:cNvPr>
          <p:cNvSpPr/>
          <p:nvPr/>
        </p:nvSpPr>
        <p:spPr>
          <a:xfrm>
            <a:off x="1648341" y="3825025"/>
            <a:ext cx="2190750" cy="1295747"/>
          </a:xfrm>
          <a:prstGeom prst="wedgeRoundRectCallout">
            <a:avLst>
              <a:gd name="adj1" fmla="val 97428"/>
              <a:gd name="adj2" fmla="val 36036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Contiene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40003</a:t>
            </a:r>
          </a:p>
          <a:p>
            <a:pPr algn="ctr"/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4024A745-1F91-4C9E-BAC9-FCD3C0DBBF3F}"/>
              </a:ext>
            </a:extLst>
          </p:cNvPr>
          <p:cNvSpPr/>
          <p:nvPr/>
        </p:nvSpPr>
        <p:spPr>
          <a:xfrm>
            <a:off x="1648341" y="1874191"/>
            <a:ext cx="2190750" cy="1295747"/>
          </a:xfrm>
          <a:prstGeom prst="wedgeRoundRectCallout">
            <a:avLst>
              <a:gd name="adj1" fmla="val 93950"/>
              <a:gd name="adj2" fmla="val 119347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Contiene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40010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D9E25A-31A1-4E5B-9DD6-35B24A06318A}"/>
              </a:ext>
            </a:extLst>
          </p:cNvPr>
          <p:cNvSpPr/>
          <p:nvPr/>
        </p:nvSpPr>
        <p:spPr>
          <a:xfrm>
            <a:off x="4820166" y="3711054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33D948-06A1-4ECA-992D-0ECE7ED7D925}"/>
              </a:ext>
            </a:extLst>
          </p:cNvPr>
          <p:cNvSpPr txBox="1"/>
          <p:nvPr/>
        </p:nvSpPr>
        <p:spPr>
          <a:xfrm>
            <a:off x="5921375" y="3638169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AEBEEFE-AA2A-4208-AD17-1FD18FA27EC9}"/>
              </a:ext>
            </a:extLst>
          </p:cNvPr>
          <p:cNvSpPr/>
          <p:nvPr/>
        </p:nvSpPr>
        <p:spPr>
          <a:xfrm>
            <a:off x="4820166" y="2789016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AE485F-9A4C-43B6-B98B-397786CF91BF}"/>
              </a:ext>
            </a:extLst>
          </p:cNvPr>
          <p:cNvSpPr txBox="1"/>
          <p:nvPr/>
        </p:nvSpPr>
        <p:spPr>
          <a:xfrm>
            <a:off x="5921375" y="2716131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FDBB66-4E60-428D-9F71-E462F31BB57B}"/>
              </a:ext>
            </a:extLst>
          </p:cNvPr>
          <p:cNvSpPr/>
          <p:nvPr/>
        </p:nvSpPr>
        <p:spPr>
          <a:xfrm>
            <a:off x="4819650" y="1877994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E2EA12-A1B4-4AB7-8C9B-A73F0D150AA7}"/>
              </a:ext>
            </a:extLst>
          </p:cNvPr>
          <p:cNvSpPr txBox="1"/>
          <p:nvPr/>
        </p:nvSpPr>
        <p:spPr>
          <a:xfrm>
            <a:off x="5920859" y="1805109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97B2AF2-1951-4329-94BC-F9B58E2B24D2}"/>
              </a:ext>
            </a:extLst>
          </p:cNvPr>
          <p:cNvSpPr/>
          <p:nvPr/>
        </p:nvSpPr>
        <p:spPr>
          <a:xfrm>
            <a:off x="4842907" y="959102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78EA57-FC02-416C-899D-BD1118B0F38A}"/>
              </a:ext>
            </a:extLst>
          </p:cNvPr>
          <p:cNvSpPr txBox="1"/>
          <p:nvPr/>
        </p:nvSpPr>
        <p:spPr>
          <a:xfrm>
            <a:off x="5944116" y="886217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67BDBE-A6AD-49C1-A704-49CEF75A1603}"/>
              </a:ext>
            </a:extLst>
          </p:cNvPr>
          <p:cNvSpPr txBox="1"/>
          <p:nvPr/>
        </p:nvSpPr>
        <p:spPr>
          <a:xfrm>
            <a:off x="4829948" y="3882448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64DC45-4408-43B7-B9C3-B83CADA9A3C1}"/>
              </a:ext>
            </a:extLst>
          </p:cNvPr>
          <p:cNvSpPr txBox="1"/>
          <p:nvPr/>
        </p:nvSpPr>
        <p:spPr>
          <a:xfrm>
            <a:off x="4820423" y="4825423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669573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3833EC-D33A-417D-B4E1-D38BEFB0045F}"/>
              </a:ext>
            </a:extLst>
          </p:cNvPr>
          <p:cNvSpPr txBox="1"/>
          <p:nvPr/>
        </p:nvSpPr>
        <p:spPr>
          <a:xfrm>
            <a:off x="4052332" y="60261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Cache de </a:t>
            </a:r>
            <a:r>
              <a:rPr lang="en-US" dirty="0" err="1"/>
              <a:t>Datos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1DF55D-1838-43F6-968D-B593CBF4B586}"/>
              </a:ext>
            </a:extLst>
          </p:cNvPr>
          <p:cNvSpPr txBox="1"/>
          <p:nvPr/>
        </p:nvSpPr>
        <p:spPr>
          <a:xfrm>
            <a:off x="3588782" y="5512245"/>
            <a:ext cx="275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Tipo de </a:t>
            </a:r>
            <a:r>
              <a:rPr lang="en-US" dirty="0" err="1"/>
              <a:t>Datos</a:t>
            </a:r>
            <a:r>
              <a:rPr lang="en-US" dirty="0"/>
              <a:t> = Float </a:t>
            </a:r>
          </a:p>
          <a:p>
            <a:pPr algn="ctr"/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Objetos</a:t>
            </a:r>
            <a:r>
              <a:rPr lang="en-US" dirty="0"/>
              <a:t> =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31165-F389-4280-A8DA-FF62F68D1BA0}"/>
              </a:ext>
            </a:extLst>
          </p:cNvPr>
          <p:cNvSpPr/>
          <p:nvPr/>
        </p:nvSpPr>
        <p:spPr>
          <a:xfrm>
            <a:off x="4029591" y="4618669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612158-D74B-4133-907C-07770DAF06BD}"/>
              </a:ext>
            </a:extLst>
          </p:cNvPr>
          <p:cNvSpPr txBox="1"/>
          <p:nvPr/>
        </p:nvSpPr>
        <p:spPr>
          <a:xfrm>
            <a:off x="5130800" y="4545784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624C74-6A90-4F42-83EF-1C7A4A606D05}"/>
              </a:ext>
            </a:extLst>
          </p:cNvPr>
          <p:cNvSpPr txBox="1"/>
          <p:nvPr/>
        </p:nvSpPr>
        <p:spPr>
          <a:xfrm>
            <a:off x="7234236" y="1789720"/>
            <a:ext cx="39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Veamos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 cache de nuevo </a:t>
            </a:r>
            <a:r>
              <a:rPr lang="en-US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desde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US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perspectiva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BACnet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2F730371-24EB-45E2-9C2E-762162495CF1}"/>
              </a:ext>
            </a:extLst>
          </p:cNvPr>
          <p:cNvSpPr/>
          <p:nvPr/>
        </p:nvSpPr>
        <p:spPr>
          <a:xfrm>
            <a:off x="857766" y="3825025"/>
            <a:ext cx="2190750" cy="1295747"/>
          </a:xfrm>
          <a:prstGeom prst="wedgeRoundRectCallout">
            <a:avLst>
              <a:gd name="adj1" fmla="val 97428"/>
              <a:gd name="adj2" fmla="val 36036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Modbus: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Contiene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40003</a:t>
            </a:r>
          </a:p>
          <a:p>
            <a:pPr algn="ctr"/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4024A745-1F91-4C9E-BAC9-FCD3C0DBBF3F}"/>
              </a:ext>
            </a:extLst>
          </p:cNvPr>
          <p:cNvSpPr/>
          <p:nvPr/>
        </p:nvSpPr>
        <p:spPr>
          <a:xfrm>
            <a:off x="857766" y="1874191"/>
            <a:ext cx="2190750" cy="1295747"/>
          </a:xfrm>
          <a:prstGeom prst="wedgeRoundRectCallout">
            <a:avLst>
              <a:gd name="adj1" fmla="val 93950"/>
              <a:gd name="adj2" fmla="val 119347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Modbus: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Contiene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40010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D9E25A-31A1-4E5B-9DD6-35B24A06318A}"/>
              </a:ext>
            </a:extLst>
          </p:cNvPr>
          <p:cNvSpPr/>
          <p:nvPr/>
        </p:nvSpPr>
        <p:spPr>
          <a:xfrm>
            <a:off x="4029591" y="3711054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33D948-06A1-4ECA-992D-0ECE7ED7D925}"/>
              </a:ext>
            </a:extLst>
          </p:cNvPr>
          <p:cNvSpPr txBox="1"/>
          <p:nvPr/>
        </p:nvSpPr>
        <p:spPr>
          <a:xfrm>
            <a:off x="5130800" y="3638169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AEBEEFE-AA2A-4208-AD17-1FD18FA27EC9}"/>
              </a:ext>
            </a:extLst>
          </p:cNvPr>
          <p:cNvSpPr/>
          <p:nvPr/>
        </p:nvSpPr>
        <p:spPr>
          <a:xfrm>
            <a:off x="4029591" y="2789016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AE485F-9A4C-43B6-B98B-397786CF91BF}"/>
              </a:ext>
            </a:extLst>
          </p:cNvPr>
          <p:cNvSpPr txBox="1"/>
          <p:nvPr/>
        </p:nvSpPr>
        <p:spPr>
          <a:xfrm>
            <a:off x="5130800" y="2716131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FDBB66-4E60-428D-9F71-E462F31BB57B}"/>
              </a:ext>
            </a:extLst>
          </p:cNvPr>
          <p:cNvSpPr/>
          <p:nvPr/>
        </p:nvSpPr>
        <p:spPr>
          <a:xfrm>
            <a:off x="4029075" y="1877994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E2EA12-A1B4-4AB7-8C9B-A73F0D150AA7}"/>
              </a:ext>
            </a:extLst>
          </p:cNvPr>
          <p:cNvSpPr txBox="1"/>
          <p:nvPr/>
        </p:nvSpPr>
        <p:spPr>
          <a:xfrm>
            <a:off x="5130284" y="1805109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97B2AF2-1951-4329-94BC-F9B58E2B24D2}"/>
              </a:ext>
            </a:extLst>
          </p:cNvPr>
          <p:cNvSpPr/>
          <p:nvPr/>
        </p:nvSpPr>
        <p:spPr>
          <a:xfrm>
            <a:off x="4052332" y="959102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78EA57-FC02-416C-899D-BD1118B0F38A}"/>
              </a:ext>
            </a:extLst>
          </p:cNvPr>
          <p:cNvSpPr txBox="1"/>
          <p:nvPr/>
        </p:nvSpPr>
        <p:spPr>
          <a:xfrm>
            <a:off x="5153541" y="886217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67BDBE-A6AD-49C1-A704-49CEF75A1603}"/>
              </a:ext>
            </a:extLst>
          </p:cNvPr>
          <p:cNvSpPr txBox="1"/>
          <p:nvPr/>
        </p:nvSpPr>
        <p:spPr>
          <a:xfrm>
            <a:off x="4039373" y="3882448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64DC45-4408-43B7-B9C3-B83CADA9A3C1}"/>
              </a:ext>
            </a:extLst>
          </p:cNvPr>
          <p:cNvSpPr txBox="1"/>
          <p:nvPr/>
        </p:nvSpPr>
        <p:spPr>
          <a:xfrm>
            <a:off x="4029848" y="4825423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100</a:t>
            </a:r>
          </a:p>
        </p:txBody>
      </p:sp>
      <p:pic>
        <p:nvPicPr>
          <p:cNvPr id="37" name="Picture 10" descr="Image result for bacnet">
            <a:extLst>
              <a:ext uri="{FF2B5EF4-FFF2-40B4-BE49-F238E27FC236}">
                <a16:creationId xmlns:a16="http://schemas.microsoft.com/office/drawing/2014/main" id="{BC02E8D7-A8A5-4E3A-BD14-072D370AB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259" y="281352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090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3833EC-D33A-417D-B4E1-D38BEFB0045F}"/>
              </a:ext>
            </a:extLst>
          </p:cNvPr>
          <p:cNvSpPr txBox="1"/>
          <p:nvPr/>
        </p:nvSpPr>
        <p:spPr>
          <a:xfrm>
            <a:off x="4052332" y="60261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Cache de </a:t>
            </a:r>
            <a:r>
              <a:rPr lang="en-US" dirty="0" err="1"/>
              <a:t>Datos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1DF55D-1838-43F6-968D-B593CBF4B586}"/>
              </a:ext>
            </a:extLst>
          </p:cNvPr>
          <p:cNvSpPr txBox="1"/>
          <p:nvPr/>
        </p:nvSpPr>
        <p:spPr>
          <a:xfrm>
            <a:off x="3588782" y="5512245"/>
            <a:ext cx="275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Tipo de </a:t>
            </a:r>
            <a:r>
              <a:rPr lang="en-US" dirty="0" err="1"/>
              <a:t>Datos</a:t>
            </a:r>
            <a:r>
              <a:rPr lang="en-US" dirty="0"/>
              <a:t> = Float </a:t>
            </a:r>
          </a:p>
          <a:p>
            <a:pPr algn="ctr"/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Objetos</a:t>
            </a:r>
            <a:r>
              <a:rPr lang="en-US" dirty="0"/>
              <a:t> =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31165-F389-4280-A8DA-FF62F68D1BA0}"/>
              </a:ext>
            </a:extLst>
          </p:cNvPr>
          <p:cNvSpPr/>
          <p:nvPr/>
        </p:nvSpPr>
        <p:spPr>
          <a:xfrm>
            <a:off x="4029591" y="4618669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612158-D74B-4133-907C-07770DAF06BD}"/>
              </a:ext>
            </a:extLst>
          </p:cNvPr>
          <p:cNvSpPr txBox="1"/>
          <p:nvPr/>
        </p:nvSpPr>
        <p:spPr>
          <a:xfrm>
            <a:off x="5130800" y="4545784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624C74-6A90-4F42-83EF-1C7A4A606D05}"/>
              </a:ext>
            </a:extLst>
          </p:cNvPr>
          <p:cNvSpPr txBox="1"/>
          <p:nvPr/>
        </p:nvSpPr>
        <p:spPr>
          <a:xfrm>
            <a:off x="7146925" y="693693"/>
            <a:ext cx="39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Veamos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 cache de nuevo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desde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perspectiva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BACnet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2F730371-24EB-45E2-9C2E-762162495CF1}"/>
              </a:ext>
            </a:extLst>
          </p:cNvPr>
          <p:cNvSpPr/>
          <p:nvPr/>
        </p:nvSpPr>
        <p:spPr>
          <a:xfrm>
            <a:off x="857766" y="3825025"/>
            <a:ext cx="2190750" cy="1295747"/>
          </a:xfrm>
          <a:prstGeom prst="wedgeRoundRectCallout">
            <a:avLst>
              <a:gd name="adj1" fmla="val 97428"/>
              <a:gd name="adj2" fmla="val 36036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Modbus: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Contiene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40003</a:t>
            </a:r>
          </a:p>
          <a:p>
            <a:pPr algn="ctr"/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4024A745-1F91-4C9E-BAC9-FCD3C0DBBF3F}"/>
              </a:ext>
            </a:extLst>
          </p:cNvPr>
          <p:cNvSpPr/>
          <p:nvPr/>
        </p:nvSpPr>
        <p:spPr>
          <a:xfrm>
            <a:off x="857766" y="1874191"/>
            <a:ext cx="2190750" cy="1295747"/>
          </a:xfrm>
          <a:prstGeom prst="wedgeRoundRectCallout">
            <a:avLst>
              <a:gd name="adj1" fmla="val 93950"/>
              <a:gd name="adj2" fmla="val 119347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Modbus: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Contiene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40010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D9E25A-31A1-4E5B-9DD6-35B24A06318A}"/>
              </a:ext>
            </a:extLst>
          </p:cNvPr>
          <p:cNvSpPr/>
          <p:nvPr/>
        </p:nvSpPr>
        <p:spPr>
          <a:xfrm>
            <a:off x="4029591" y="3711054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33D948-06A1-4ECA-992D-0ECE7ED7D925}"/>
              </a:ext>
            </a:extLst>
          </p:cNvPr>
          <p:cNvSpPr txBox="1"/>
          <p:nvPr/>
        </p:nvSpPr>
        <p:spPr>
          <a:xfrm>
            <a:off x="5130800" y="3638169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AEBEEFE-AA2A-4208-AD17-1FD18FA27EC9}"/>
              </a:ext>
            </a:extLst>
          </p:cNvPr>
          <p:cNvSpPr/>
          <p:nvPr/>
        </p:nvSpPr>
        <p:spPr>
          <a:xfrm>
            <a:off x="4029591" y="2789016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AE485F-9A4C-43B6-B98B-397786CF91BF}"/>
              </a:ext>
            </a:extLst>
          </p:cNvPr>
          <p:cNvSpPr txBox="1"/>
          <p:nvPr/>
        </p:nvSpPr>
        <p:spPr>
          <a:xfrm>
            <a:off x="5130800" y="2716131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FDBB66-4E60-428D-9F71-E462F31BB57B}"/>
              </a:ext>
            </a:extLst>
          </p:cNvPr>
          <p:cNvSpPr/>
          <p:nvPr/>
        </p:nvSpPr>
        <p:spPr>
          <a:xfrm>
            <a:off x="4029075" y="1877994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E2EA12-A1B4-4AB7-8C9B-A73F0D150AA7}"/>
              </a:ext>
            </a:extLst>
          </p:cNvPr>
          <p:cNvSpPr txBox="1"/>
          <p:nvPr/>
        </p:nvSpPr>
        <p:spPr>
          <a:xfrm>
            <a:off x="5130284" y="1805109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97B2AF2-1951-4329-94BC-F9B58E2B24D2}"/>
              </a:ext>
            </a:extLst>
          </p:cNvPr>
          <p:cNvSpPr/>
          <p:nvPr/>
        </p:nvSpPr>
        <p:spPr>
          <a:xfrm>
            <a:off x="4052332" y="959102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78EA57-FC02-416C-899D-BD1118B0F38A}"/>
              </a:ext>
            </a:extLst>
          </p:cNvPr>
          <p:cNvSpPr txBox="1"/>
          <p:nvPr/>
        </p:nvSpPr>
        <p:spPr>
          <a:xfrm>
            <a:off x="5153541" y="886217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67BDBE-A6AD-49C1-A704-49CEF75A1603}"/>
              </a:ext>
            </a:extLst>
          </p:cNvPr>
          <p:cNvSpPr txBox="1"/>
          <p:nvPr/>
        </p:nvSpPr>
        <p:spPr>
          <a:xfrm>
            <a:off x="4039373" y="3882448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64DC45-4408-43B7-B9C3-B83CADA9A3C1}"/>
              </a:ext>
            </a:extLst>
          </p:cNvPr>
          <p:cNvSpPr txBox="1"/>
          <p:nvPr/>
        </p:nvSpPr>
        <p:spPr>
          <a:xfrm>
            <a:off x="4029848" y="4825423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EA67EE-037D-4F0A-9146-B490AF728876}"/>
              </a:ext>
            </a:extLst>
          </p:cNvPr>
          <p:cNvSpPr txBox="1"/>
          <p:nvPr/>
        </p:nvSpPr>
        <p:spPr>
          <a:xfrm>
            <a:off x="7605713" y="3169938"/>
            <a:ext cx="299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Para </a:t>
            </a:r>
            <a:r>
              <a:rPr lang="en-US" b="1" dirty="0" err="1"/>
              <a:t>llegar</a:t>
            </a:r>
            <a:r>
              <a:rPr lang="en-US" b="1" dirty="0"/>
              <a:t> a </a:t>
            </a:r>
            <a:r>
              <a:rPr lang="en-US" b="1" dirty="0" err="1"/>
              <a:t>estos</a:t>
            </a:r>
            <a:r>
              <a:rPr lang="en-US" b="1" dirty="0"/>
              <a:t> </a:t>
            </a:r>
            <a:r>
              <a:rPr lang="en-US" b="1" dirty="0" err="1"/>
              <a:t>datos</a:t>
            </a:r>
            <a:r>
              <a:rPr lang="en-US" b="1" dirty="0"/>
              <a:t>, el </a:t>
            </a:r>
            <a:r>
              <a:rPr lang="en-US" b="1" dirty="0" err="1"/>
              <a:t>sistema</a:t>
            </a:r>
            <a:r>
              <a:rPr lang="en-US" b="1" dirty="0"/>
              <a:t> de </a:t>
            </a:r>
            <a:r>
              <a:rPr lang="en-US" b="1" dirty="0" err="1"/>
              <a:t>edificios</a:t>
            </a:r>
            <a:r>
              <a:rPr lang="en-US" b="1" dirty="0"/>
              <a:t> debe </a:t>
            </a:r>
            <a:r>
              <a:rPr lang="en-US" b="1" dirty="0" err="1"/>
              <a:t>enviar</a:t>
            </a:r>
            <a:r>
              <a:rPr lang="en-US" b="1" dirty="0"/>
              <a:t> </a:t>
            </a:r>
            <a:r>
              <a:rPr lang="en-US" b="1" dirty="0" err="1"/>
              <a:t>requisitos</a:t>
            </a:r>
            <a:r>
              <a:rPr lang="en-US" b="1" dirty="0"/>
              <a:t> BACnet al gateway </a:t>
            </a:r>
          </a:p>
        </p:txBody>
      </p:sp>
      <p:pic>
        <p:nvPicPr>
          <p:cNvPr id="39" name="Picture 10" descr="Image result for bacnet">
            <a:extLst>
              <a:ext uri="{FF2B5EF4-FFF2-40B4-BE49-F238E27FC236}">
                <a16:creationId xmlns:a16="http://schemas.microsoft.com/office/drawing/2014/main" id="{FF2D5EBE-DBFC-48CC-9513-DCA341B94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781" y="124311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872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3833EC-D33A-417D-B4E1-D38BEFB0045F}"/>
              </a:ext>
            </a:extLst>
          </p:cNvPr>
          <p:cNvSpPr txBox="1"/>
          <p:nvPr/>
        </p:nvSpPr>
        <p:spPr>
          <a:xfrm>
            <a:off x="4052332" y="60261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Cache de </a:t>
            </a:r>
            <a:r>
              <a:rPr lang="en-US" dirty="0" err="1"/>
              <a:t>Datos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1DF55D-1838-43F6-968D-B593CBF4B586}"/>
              </a:ext>
            </a:extLst>
          </p:cNvPr>
          <p:cNvSpPr txBox="1"/>
          <p:nvPr/>
        </p:nvSpPr>
        <p:spPr>
          <a:xfrm>
            <a:off x="3588782" y="5512245"/>
            <a:ext cx="275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Type = Float </a:t>
            </a:r>
          </a:p>
          <a:p>
            <a:pPr algn="ctr"/>
            <a:r>
              <a:rPr lang="en-US" dirty="0"/>
              <a:t>Number of Items =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31165-F389-4280-A8DA-FF62F68D1BA0}"/>
              </a:ext>
            </a:extLst>
          </p:cNvPr>
          <p:cNvSpPr/>
          <p:nvPr/>
        </p:nvSpPr>
        <p:spPr>
          <a:xfrm>
            <a:off x="4029591" y="4618669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612158-D74B-4133-907C-07770DAF06BD}"/>
              </a:ext>
            </a:extLst>
          </p:cNvPr>
          <p:cNvSpPr txBox="1"/>
          <p:nvPr/>
        </p:nvSpPr>
        <p:spPr>
          <a:xfrm>
            <a:off x="5130800" y="4545784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624C74-6A90-4F42-83EF-1C7A4A606D05}"/>
              </a:ext>
            </a:extLst>
          </p:cNvPr>
          <p:cNvSpPr txBox="1"/>
          <p:nvPr/>
        </p:nvSpPr>
        <p:spPr>
          <a:xfrm>
            <a:off x="7146925" y="693693"/>
            <a:ext cx="39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Veamos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 cache de nuevo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desde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perspectiva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BACnet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2F730371-24EB-45E2-9C2E-762162495CF1}"/>
              </a:ext>
            </a:extLst>
          </p:cNvPr>
          <p:cNvSpPr/>
          <p:nvPr/>
        </p:nvSpPr>
        <p:spPr>
          <a:xfrm>
            <a:off x="857766" y="3825025"/>
            <a:ext cx="2190750" cy="1295747"/>
          </a:xfrm>
          <a:prstGeom prst="wedgeRoundRectCallout">
            <a:avLst>
              <a:gd name="adj1" fmla="val 97428"/>
              <a:gd name="adj2" fmla="val 36036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Modbus: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Contiene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40003</a:t>
            </a:r>
          </a:p>
          <a:p>
            <a:pPr algn="ctr"/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4024A745-1F91-4C9E-BAC9-FCD3C0DBBF3F}"/>
              </a:ext>
            </a:extLst>
          </p:cNvPr>
          <p:cNvSpPr/>
          <p:nvPr/>
        </p:nvSpPr>
        <p:spPr>
          <a:xfrm>
            <a:off x="857766" y="1874191"/>
            <a:ext cx="2190750" cy="1295747"/>
          </a:xfrm>
          <a:prstGeom prst="wedgeRoundRectCallout">
            <a:avLst>
              <a:gd name="adj1" fmla="val 93950"/>
              <a:gd name="adj2" fmla="val 119347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Modbus: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Contiene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40010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D9E25A-31A1-4E5B-9DD6-35B24A06318A}"/>
              </a:ext>
            </a:extLst>
          </p:cNvPr>
          <p:cNvSpPr/>
          <p:nvPr/>
        </p:nvSpPr>
        <p:spPr>
          <a:xfrm>
            <a:off x="4029591" y="3711054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33D948-06A1-4ECA-992D-0ECE7ED7D925}"/>
              </a:ext>
            </a:extLst>
          </p:cNvPr>
          <p:cNvSpPr txBox="1"/>
          <p:nvPr/>
        </p:nvSpPr>
        <p:spPr>
          <a:xfrm>
            <a:off x="5130800" y="3638169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AEBEEFE-AA2A-4208-AD17-1FD18FA27EC9}"/>
              </a:ext>
            </a:extLst>
          </p:cNvPr>
          <p:cNvSpPr/>
          <p:nvPr/>
        </p:nvSpPr>
        <p:spPr>
          <a:xfrm>
            <a:off x="4029591" y="2789016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AE485F-9A4C-43B6-B98B-397786CF91BF}"/>
              </a:ext>
            </a:extLst>
          </p:cNvPr>
          <p:cNvSpPr txBox="1"/>
          <p:nvPr/>
        </p:nvSpPr>
        <p:spPr>
          <a:xfrm>
            <a:off x="5130800" y="2716131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FDBB66-4E60-428D-9F71-E462F31BB57B}"/>
              </a:ext>
            </a:extLst>
          </p:cNvPr>
          <p:cNvSpPr/>
          <p:nvPr/>
        </p:nvSpPr>
        <p:spPr>
          <a:xfrm>
            <a:off x="4029075" y="1877994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E2EA12-A1B4-4AB7-8C9B-A73F0D150AA7}"/>
              </a:ext>
            </a:extLst>
          </p:cNvPr>
          <p:cNvSpPr txBox="1"/>
          <p:nvPr/>
        </p:nvSpPr>
        <p:spPr>
          <a:xfrm>
            <a:off x="5130284" y="1805109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97B2AF2-1951-4329-94BC-F9B58E2B24D2}"/>
              </a:ext>
            </a:extLst>
          </p:cNvPr>
          <p:cNvSpPr/>
          <p:nvPr/>
        </p:nvSpPr>
        <p:spPr>
          <a:xfrm>
            <a:off x="4052332" y="959102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78EA57-FC02-416C-899D-BD1118B0F38A}"/>
              </a:ext>
            </a:extLst>
          </p:cNvPr>
          <p:cNvSpPr txBox="1"/>
          <p:nvPr/>
        </p:nvSpPr>
        <p:spPr>
          <a:xfrm>
            <a:off x="5153541" y="886217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67BDBE-A6AD-49C1-A704-49CEF75A1603}"/>
              </a:ext>
            </a:extLst>
          </p:cNvPr>
          <p:cNvSpPr txBox="1"/>
          <p:nvPr/>
        </p:nvSpPr>
        <p:spPr>
          <a:xfrm>
            <a:off x="4039373" y="3882448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64DC45-4408-43B7-B9C3-B83CADA9A3C1}"/>
              </a:ext>
            </a:extLst>
          </p:cNvPr>
          <p:cNvSpPr txBox="1"/>
          <p:nvPr/>
        </p:nvSpPr>
        <p:spPr>
          <a:xfrm>
            <a:off x="4029848" y="4825423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EA67EE-037D-4F0A-9146-B490AF728876}"/>
              </a:ext>
            </a:extLst>
          </p:cNvPr>
          <p:cNvSpPr txBox="1"/>
          <p:nvPr/>
        </p:nvSpPr>
        <p:spPr>
          <a:xfrm>
            <a:off x="7450394" y="3158337"/>
            <a:ext cx="299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Para </a:t>
            </a:r>
            <a:r>
              <a:rPr lang="en-US" b="1" dirty="0" err="1"/>
              <a:t>llegar</a:t>
            </a:r>
            <a:r>
              <a:rPr lang="en-US" b="1" dirty="0"/>
              <a:t> a </a:t>
            </a:r>
            <a:r>
              <a:rPr lang="en-US" b="1" dirty="0" err="1"/>
              <a:t>estos</a:t>
            </a:r>
            <a:r>
              <a:rPr lang="en-US" b="1" dirty="0"/>
              <a:t> </a:t>
            </a:r>
            <a:r>
              <a:rPr lang="en-US" b="1" dirty="0" err="1"/>
              <a:t>datos</a:t>
            </a:r>
            <a:r>
              <a:rPr lang="en-US" b="1" dirty="0"/>
              <a:t>, el </a:t>
            </a:r>
            <a:r>
              <a:rPr lang="en-US" b="1" dirty="0" err="1"/>
              <a:t>sistema</a:t>
            </a:r>
            <a:r>
              <a:rPr lang="en-US" b="1" dirty="0"/>
              <a:t> de </a:t>
            </a:r>
            <a:r>
              <a:rPr lang="en-US" b="1" dirty="0" err="1"/>
              <a:t>edificios</a:t>
            </a:r>
            <a:r>
              <a:rPr lang="en-US" b="1" dirty="0"/>
              <a:t> debe </a:t>
            </a:r>
            <a:r>
              <a:rPr lang="en-US" b="1" dirty="0" err="1"/>
              <a:t>enviar</a:t>
            </a:r>
            <a:r>
              <a:rPr lang="en-US" b="1" dirty="0"/>
              <a:t> </a:t>
            </a:r>
            <a:r>
              <a:rPr lang="en-US" b="1" dirty="0" err="1"/>
              <a:t>requisitos</a:t>
            </a:r>
            <a:r>
              <a:rPr lang="en-US" b="1" dirty="0"/>
              <a:t> BACnet al gateway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C528EC2-E720-4C5E-A50B-A1D8DE9D031C}"/>
              </a:ext>
            </a:extLst>
          </p:cNvPr>
          <p:cNvSpPr/>
          <p:nvPr/>
        </p:nvSpPr>
        <p:spPr>
          <a:xfrm>
            <a:off x="6252350" y="4329129"/>
            <a:ext cx="50990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??? Pero el BMS no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sabe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dónde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enviar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sus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mensajes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9" name="Picture 10" descr="Image result for bacnet">
            <a:extLst>
              <a:ext uri="{FF2B5EF4-FFF2-40B4-BE49-F238E27FC236}">
                <a16:creationId xmlns:a16="http://schemas.microsoft.com/office/drawing/2014/main" id="{FF2D5EBE-DBFC-48CC-9513-DCA341B94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507" y="134002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217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3833EC-D33A-417D-B4E1-D38BEFB0045F}"/>
              </a:ext>
            </a:extLst>
          </p:cNvPr>
          <p:cNvSpPr txBox="1"/>
          <p:nvPr/>
        </p:nvSpPr>
        <p:spPr>
          <a:xfrm>
            <a:off x="4052332" y="60261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Cache de </a:t>
            </a:r>
            <a:r>
              <a:rPr lang="en-US" dirty="0" err="1"/>
              <a:t>Datos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1DF55D-1838-43F6-968D-B593CBF4B586}"/>
              </a:ext>
            </a:extLst>
          </p:cNvPr>
          <p:cNvSpPr txBox="1"/>
          <p:nvPr/>
        </p:nvSpPr>
        <p:spPr>
          <a:xfrm>
            <a:off x="3588782" y="5512245"/>
            <a:ext cx="275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Tipo de </a:t>
            </a:r>
            <a:r>
              <a:rPr lang="en-US" dirty="0" err="1"/>
              <a:t>Datos</a:t>
            </a:r>
            <a:r>
              <a:rPr lang="en-US" dirty="0"/>
              <a:t> = Float </a:t>
            </a:r>
          </a:p>
          <a:p>
            <a:pPr algn="ctr"/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Objetos</a:t>
            </a:r>
            <a:r>
              <a:rPr lang="en-US" dirty="0"/>
              <a:t> =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31165-F389-4280-A8DA-FF62F68D1BA0}"/>
              </a:ext>
            </a:extLst>
          </p:cNvPr>
          <p:cNvSpPr/>
          <p:nvPr/>
        </p:nvSpPr>
        <p:spPr>
          <a:xfrm>
            <a:off x="4029591" y="4618669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612158-D74B-4133-907C-07770DAF06BD}"/>
              </a:ext>
            </a:extLst>
          </p:cNvPr>
          <p:cNvSpPr txBox="1"/>
          <p:nvPr/>
        </p:nvSpPr>
        <p:spPr>
          <a:xfrm>
            <a:off x="5130800" y="4545784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Offset=1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2F730371-24EB-45E2-9C2E-762162495CF1}"/>
              </a:ext>
            </a:extLst>
          </p:cNvPr>
          <p:cNvSpPr/>
          <p:nvPr/>
        </p:nvSpPr>
        <p:spPr>
          <a:xfrm>
            <a:off x="857766" y="3825025"/>
            <a:ext cx="2190750" cy="1295747"/>
          </a:xfrm>
          <a:prstGeom prst="wedgeRoundRectCallout">
            <a:avLst>
              <a:gd name="adj1" fmla="val 97428"/>
              <a:gd name="adj2" fmla="val 36036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Modbus: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Contiene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40003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4024A745-1F91-4C9E-BAC9-FCD3C0DBBF3F}"/>
              </a:ext>
            </a:extLst>
          </p:cNvPr>
          <p:cNvSpPr/>
          <p:nvPr/>
        </p:nvSpPr>
        <p:spPr>
          <a:xfrm>
            <a:off x="857766" y="1874191"/>
            <a:ext cx="2190750" cy="1295747"/>
          </a:xfrm>
          <a:prstGeom prst="wedgeRoundRectCallout">
            <a:avLst>
              <a:gd name="adj1" fmla="val 93950"/>
              <a:gd name="adj2" fmla="val 119347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Modbus: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Contiene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40010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D9E25A-31A1-4E5B-9DD6-35B24A06318A}"/>
              </a:ext>
            </a:extLst>
          </p:cNvPr>
          <p:cNvSpPr/>
          <p:nvPr/>
        </p:nvSpPr>
        <p:spPr>
          <a:xfrm>
            <a:off x="4029591" y="3711054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33D948-06A1-4ECA-992D-0ECE7ED7D925}"/>
              </a:ext>
            </a:extLst>
          </p:cNvPr>
          <p:cNvSpPr txBox="1"/>
          <p:nvPr/>
        </p:nvSpPr>
        <p:spPr>
          <a:xfrm>
            <a:off x="5130800" y="3638169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AEBEEFE-AA2A-4208-AD17-1FD18FA27EC9}"/>
              </a:ext>
            </a:extLst>
          </p:cNvPr>
          <p:cNvSpPr/>
          <p:nvPr/>
        </p:nvSpPr>
        <p:spPr>
          <a:xfrm>
            <a:off x="4029591" y="2789016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AE485F-9A4C-43B6-B98B-397786CF91BF}"/>
              </a:ext>
            </a:extLst>
          </p:cNvPr>
          <p:cNvSpPr txBox="1"/>
          <p:nvPr/>
        </p:nvSpPr>
        <p:spPr>
          <a:xfrm>
            <a:off x="5130800" y="2716131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FDBB66-4E60-428D-9F71-E462F31BB57B}"/>
              </a:ext>
            </a:extLst>
          </p:cNvPr>
          <p:cNvSpPr/>
          <p:nvPr/>
        </p:nvSpPr>
        <p:spPr>
          <a:xfrm>
            <a:off x="4029075" y="1877994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E2EA12-A1B4-4AB7-8C9B-A73F0D150AA7}"/>
              </a:ext>
            </a:extLst>
          </p:cNvPr>
          <p:cNvSpPr txBox="1"/>
          <p:nvPr/>
        </p:nvSpPr>
        <p:spPr>
          <a:xfrm>
            <a:off x="5130284" y="1805109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97B2AF2-1951-4329-94BC-F9B58E2B24D2}"/>
              </a:ext>
            </a:extLst>
          </p:cNvPr>
          <p:cNvSpPr/>
          <p:nvPr/>
        </p:nvSpPr>
        <p:spPr>
          <a:xfrm>
            <a:off x="4052332" y="959102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78EA57-FC02-416C-899D-BD1118B0F38A}"/>
              </a:ext>
            </a:extLst>
          </p:cNvPr>
          <p:cNvSpPr txBox="1"/>
          <p:nvPr/>
        </p:nvSpPr>
        <p:spPr>
          <a:xfrm>
            <a:off x="5153541" y="886217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67BDBE-A6AD-49C1-A704-49CEF75A1603}"/>
              </a:ext>
            </a:extLst>
          </p:cNvPr>
          <p:cNvSpPr txBox="1"/>
          <p:nvPr/>
        </p:nvSpPr>
        <p:spPr>
          <a:xfrm>
            <a:off x="4039373" y="3882448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64DC45-4408-43B7-B9C3-B83CADA9A3C1}"/>
              </a:ext>
            </a:extLst>
          </p:cNvPr>
          <p:cNvSpPr txBox="1"/>
          <p:nvPr/>
        </p:nvSpPr>
        <p:spPr>
          <a:xfrm>
            <a:off x="4029848" y="4825423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A910B6-9D82-4BCE-8A55-2BB1C392F990}"/>
              </a:ext>
            </a:extLst>
          </p:cNvPr>
          <p:cNvSpPr txBox="1"/>
          <p:nvPr/>
        </p:nvSpPr>
        <p:spPr>
          <a:xfrm>
            <a:off x="7215187" y="2551837"/>
            <a:ext cx="299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Esto</a:t>
            </a:r>
            <a:r>
              <a:rPr lang="en-US" b="1" dirty="0"/>
              <a:t> </a:t>
            </a:r>
            <a:r>
              <a:rPr lang="en-US" b="1" dirty="0" err="1"/>
              <a:t>significa</a:t>
            </a:r>
            <a:r>
              <a:rPr lang="en-US" b="1" dirty="0"/>
              <a:t> que el BMS </a:t>
            </a:r>
            <a:r>
              <a:rPr lang="en-US" b="1" dirty="0" err="1"/>
              <a:t>necesita</a:t>
            </a:r>
            <a:r>
              <a:rPr lang="en-US" b="1" dirty="0"/>
              <a:t> </a:t>
            </a:r>
            <a:r>
              <a:rPr lang="en-US" b="1" dirty="0" err="1"/>
              <a:t>conocer</a:t>
            </a:r>
            <a:r>
              <a:rPr lang="en-US" b="1" dirty="0"/>
              <a:t> la </a:t>
            </a:r>
            <a:r>
              <a:rPr lang="en-US" b="1" dirty="0" err="1"/>
              <a:t>dirección</a:t>
            </a:r>
            <a:r>
              <a:rPr lang="en-US" b="1" dirty="0"/>
              <a:t> IP del gateway y el </a:t>
            </a:r>
            <a:r>
              <a:rPr lang="en-US" b="1" dirty="0" err="1"/>
              <a:t>número</a:t>
            </a:r>
            <a:r>
              <a:rPr lang="en-US" b="1" dirty="0"/>
              <a:t> de “BACnet device instance” del gateway</a:t>
            </a:r>
          </a:p>
        </p:txBody>
      </p:sp>
    </p:spTree>
    <p:extLst>
      <p:ext uri="{BB962C8B-B14F-4D97-AF65-F5344CB8AC3E}">
        <p14:creationId xmlns:p14="http://schemas.microsoft.com/office/powerpoint/2010/main" val="1210007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A706D8-8AA7-4B5D-9E42-4D36DDC4AB81}"/>
              </a:ext>
            </a:extLst>
          </p:cNvPr>
          <p:cNvSpPr txBox="1"/>
          <p:nvPr/>
        </p:nvSpPr>
        <p:spPr>
          <a:xfrm>
            <a:off x="1021615" y="913282"/>
            <a:ext cx="5402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Dado que el </a:t>
            </a:r>
            <a:r>
              <a:rPr lang="en-US" dirty="0" err="1"/>
              <a:t>cliente</a:t>
            </a:r>
            <a:r>
              <a:rPr lang="en-US" dirty="0"/>
              <a:t> no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restringió</a:t>
            </a:r>
            <a:r>
              <a:rPr lang="en-US" dirty="0"/>
              <a:t> (no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instrucciones</a:t>
            </a:r>
            <a:r>
              <a:rPr lang="en-US" dirty="0"/>
              <a:t>), </a:t>
            </a:r>
            <a:r>
              <a:rPr lang="en-US" dirty="0" err="1"/>
              <a:t>asignaremos</a:t>
            </a:r>
            <a:r>
              <a:rPr lang="en-US" dirty="0"/>
              <a:t> </a:t>
            </a:r>
            <a:r>
              <a:rPr lang="en-US" dirty="0" err="1"/>
              <a:t>valores</a:t>
            </a:r>
            <a:r>
              <a:rPr lang="en-US" dirty="0"/>
              <a:t> </a:t>
            </a:r>
            <a:r>
              <a:rPr lang="en-US" dirty="0" err="1"/>
              <a:t>arbitrarios</a:t>
            </a:r>
            <a:r>
              <a:rPr lang="en-US" dirty="0"/>
              <a:t> (que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necesitar</a:t>
            </a:r>
            <a:r>
              <a:rPr lang="en-US" dirty="0"/>
              <a:t> ser </a:t>
            </a:r>
            <a:r>
              <a:rPr lang="en-US" dirty="0" err="1"/>
              <a:t>cambiados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sitio)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EEFB40-16A2-4A88-906E-0296A7F78D47}"/>
              </a:ext>
            </a:extLst>
          </p:cNvPr>
          <p:cNvSpPr/>
          <p:nvPr/>
        </p:nvSpPr>
        <p:spPr>
          <a:xfrm>
            <a:off x="2962274" y="2529602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u="sng" dirty="0"/>
              <a:t>Por </a:t>
            </a:r>
            <a:r>
              <a:rPr lang="en-US" u="sng" dirty="0" err="1"/>
              <a:t>Ejemplo</a:t>
            </a:r>
            <a:r>
              <a:rPr lang="en-US" u="sng" dirty="0"/>
              <a:t>,</a:t>
            </a:r>
          </a:p>
          <a:p>
            <a:pPr algn="ctr"/>
            <a:r>
              <a:rPr lang="en-US" dirty="0" err="1"/>
              <a:t>Dirección</a:t>
            </a:r>
            <a:r>
              <a:rPr lang="en-US" dirty="0"/>
              <a:t> IP del Gateway = 10.10.122.10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Debe </a:t>
            </a:r>
            <a:r>
              <a:rPr lang="en-US" dirty="0" err="1"/>
              <a:t>estar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misma</a:t>
            </a:r>
            <a:r>
              <a:rPr lang="en-US" dirty="0"/>
              <a:t> </a:t>
            </a:r>
            <a:r>
              <a:rPr lang="en-US" dirty="0" err="1"/>
              <a:t>subred</a:t>
            </a:r>
            <a:r>
              <a:rPr lang="en-US" dirty="0"/>
              <a:t> que el BMS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“Device Instance Number” = 389001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usar</a:t>
            </a:r>
            <a:r>
              <a:rPr lang="en-US" dirty="0"/>
              <a:t>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número</a:t>
            </a:r>
            <a:r>
              <a:rPr lang="en-US" dirty="0"/>
              <a:t>. Los </a:t>
            </a:r>
            <a:r>
              <a:rPr lang="en-US" dirty="0" err="1"/>
              <a:t>vendedores</a:t>
            </a:r>
            <a:r>
              <a:rPr lang="en-US" dirty="0"/>
              <a:t> de </a:t>
            </a:r>
            <a:r>
              <a:rPr lang="en-US" dirty="0" err="1"/>
              <a:t>productos</a:t>
            </a:r>
            <a:r>
              <a:rPr lang="en-US" dirty="0"/>
              <a:t> con BACnet </a:t>
            </a:r>
            <a:r>
              <a:rPr lang="en-US" dirty="0" err="1"/>
              <a:t>tienen</a:t>
            </a:r>
            <a:r>
              <a:rPr lang="en-US" dirty="0"/>
              <a:t> </a:t>
            </a:r>
            <a:r>
              <a:rPr lang="en-US" dirty="0" err="1"/>
              <a:t>identificaciones</a:t>
            </a:r>
            <a:r>
              <a:rPr lang="en-US" dirty="0"/>
              <a:t>. El ID de Chipkin es 389, </a:t>
            </a:r>
            <a:r>
              <a:rPr lang="en-US" dirty="0" err="1"/>
              <a:t>así</a:t>
            </a:r>
            <a:r>
              <a:rPr lang="en-US" dirty="0"/>
              <a:t> que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sentido</a:t>
            </a:r>
            <a:r>
              <a:rPr lang="en-US" dirty="0"/>
              <a:t> el </a:t>
            </a:r>
            <a:r>
              <a:rPr lang="en-US" dirty="0" err="1"/>
              <a:t>usar</a:t>
            </a:r>
            <a:r>
              <a:rPr lang="en-US" dirty="0"/>
              <a:t> el </a:t>
            </a:r>
            <a:r>
              <a:rPr lang="en-US" dirty="0" err="1"/>
              <a:t>número</a:t>
            </a:r>
            <a:r>
              <a:rPr lang="en-US" dirty="0"/>
              <a:t> 389001</a:t>
            </a:r>
          </a:p>
        </p:txBody>
      </p:sp>
    </p:spTree>
    <p:extLst>
      <p:ext uri="{BB962C8B-B14F-4D97-AF65-F5344CB8AC3E}">
        <p14:creationId xmlns:p14="http://schemas.microsoft.com/office/powerpoint/2010/main" val="4000188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3833EC-D33A-417D-B4E1-D38BEFB0045F}"/>
              </a:ext>
            </a:extLst>
          </p:cNvPr>
          <p:cNvSpPr txBox="1"/>
          <p:nvPr/>
        </p:nvSpPr>
        <p:spPr>
          <a:xfrm>
            <a:off x="4052332" y="60261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Cache de </a:t>
            </a:r>
            <a:r>
              <a:rPr lang="en-US" dirty="0" err="1"/>
              <a:t>Datos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1DF55D-1838-43F6-968D-B593CBF4B586}"/>
              </a:ext>
            </a:extLst>
          </p:cNvPr>
          <p:cNvSpPr txBox="1"/>
          <p:nvPr/>
        </p:nvSpPr>
        <p:spPr>
          <a:xfrm>
            <a:off x="3588782" y="5512245"/>
            <a:ext cx="275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Tipo de </a:t>
            </a:r>
            <a:r>
              <a:rPr lang="en-US" dirty="0" err="1"/>
              <a:t>Datos</a:t>
            </a:r>
            <a:r>
              <a:rPr lang="en-US" dirty="0"/>
              <a:t> = Float </a:t>
            </a:r>
          </a:p>
          <a:p>
            <a:pPr algn="ctr"/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Objetos</a:t>
            </a:r>
            <a:r>
              <a:rPr lang="en-US" dirty="0"/>
              <a:t> =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31165-F389-4280-A8DA-FF62F68D1BA0}"/>
              </a:ext>
            </a:extLst>
          </p:cNvPr>
          <p:cNvSpPr/>
          <p:nvPr/>
        </p:nvSpPr>
        <p:spPr>
          <a:xfrm>
            <a:off x="4029591" y="4618669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612158-D74B-4133-907C-07770DAF06BD}"/>
              </a:ext>
            </a:extLst>
          </p:cNvPr>
          <p:cNvSpPr txBox="1"/>
          <p:nvPr/>
        </p:nvSpPr>
        <p:spPr>
          <a:xfrm>
            <a:off x="5130800" y="4545784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Offset=1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2F730371-24EB-45E2-9C2E-762162495CF1}"/>
              </a:ext>
            </a:extLst>
          </p:cNvPr>
          <p:cNvSpPr/>
          <p:nvPr/>
        </p:nvSpPr>
        <p:spPr>
          <a:xfrm>
            <a:off x="857766" y="3825025"/>
            <a:ext cx="2190750" cy="1295747"/>
          </a:xfrm>
          <a:prstGeom prst="wedgeRoundRectCallout">
            <a:avLst>
              <a:gd name="adj1" fmla="val 97428"/>
              <a:gd name="adj2" fmla="val 36036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Modbus: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Contiene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40003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4024A745-1F91-4C9E-BAC9-FCD3C0DBBF3F}"/>
              </a:ext>
            </a:extLst>
          </p:cNvPr>
          <p:cNvSpPr/>
          <p:nvPr/>
        </p:nvSpPr>
        <p:spPr>
          <a:xfrm>
            <a:off x="857766" y="1874191"/>
            <a:ext cx="2190750" cy="1295747"/>
          </a:xfrm>
          <a:prstGeom prst="wedgeRoundRectCallout">
            <a:avLst>
              <a:gd name="adj1" fmla="val 93950"/>
              <a:gd name="adj2" fmla="val 119347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Modbus: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Contiene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40010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D9E25A-31A1-4E5B-9DD6-35B24A06318A}"/>
              </a:ext>
            </a:extLst>
          </p:cNvPr>
          <p:cNvSpPr/>
          <p:nvPr/>
        </p:nvSpPr>
        <p:spPr>
          <a:xfrm>
            <a:off x="4029591" y="3711054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33D948-06A1-4ECA-992D-0ECE7ED7D925}"/>
              </a:ext>
            </a:extLst>
          </p:cNvPr>
          <p:cNvSpPr txBox="1"/>
          <p:nvPr/>
        </p:nvSpPr>
        <p:spPr>
          <a:xfrm>
            <a:off x="5130800" y="3638169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AEBEEFE-AA2A-4208-AD17-1FD18FA27EC9}"/>
              </a:ext>
            </a:extLst>
          </p:cNvPr>
          <p:cNvSpPr/>
          <p:nvPr/>
        </p:nvSpPr>
        <p:spPr>
          <a:xfrm>
            <a:off x="4029591" y="2789016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AE485F-9A4C-43B6-B98B-397786CF91BF}"/>
              </a:ext>
            </a:extLst>
          </p:cNvPr>
          <p:cNvSpPr txBox="1"/>
          <p:nvPr/>
        </p:nvSpPr>
        <p:spPr>
          <a:xfrm>
            <a:off x="5130800" y="2716131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FDBB66-4E60-428D-9F71-E462F31BB57B}"/>
              </a:ext>
            </a:extLst>
          </p:cNvPr>
          <p:cNvSpPr/>
          <p:nvPr/>
        </p:nvSpPr>
        <p:spPr>
          <a:xfrm>
            <a:off x="4029075" y="1877994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E2EA12-A1B4-4AB7-8C9B-A73F0D150AA7}"/>
              </a:ext>
            </a:extLst>
          </p:cNvPr>
          <p:cNvSpPr txBox="1"/>
          <p:nvPr/>
        </p:nvSpPr>
        <p:spPr>
          <a:xfrm>
            <a:off x="5130284" y="1805109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97B2AF2-1951-4329-94BC-F9B58E2B24D2}"/>
              </a:ext>
            </a:extLst>
          </p:cNvPr>
          <p:cNvSpPr/>
          <p:nvPr/>
        </p:nvSpPr>
        <p:spPr>
          <a:xfrm>
            <a:off x="4052332" y="959102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78EA57-FC02-416C-899D-BD1118B0F38A}"/>
              </a:ext>
            </a:extLst>
          </p:cNvPr>
          <p:cNvSpPr txBox="1"/>
          <p:nvPr/>
        </p:nvSpPr>
        <p:spPr>
          <a:xfrm>
            <a:off x="5153541" y="886217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67BDBE-A6AD-49C1-A704-49CEF75A1603}"/>
              </a:ext>
            </a:extLst>
          </p:cNvPr>
          <p:cNvSpPr txBox="1"/>
          <p:nvPr/>
        </p:nvSpPr>
        <p:spPr>
          <a:xfrm>
            <a:off x="4039373" y="3882448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64DC45-4408-43B7-B9C3-B83CADA9A3C1}"/>
              </a:ext>
            </a:extLst>
          </p:cNvPr>
          <p:cNvSpPr txBox="1"/>
          <p:nvPr/>
        </p:nvSpPr>
        <p:spPr>
          <a:xfrm>
            <a:off x="4029848" y="4825423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F9328B-B1BC-4C14-A4AA-4363A7F91831}"/>
              </a:ext>
            </a:extLst>
          </p:cNvPr>
          <p:cNvSpPr txBox="1"/>
          <p:nvPr/>
        </p:nvSpPr>
        <p:spPr>
          <a:xfrm>
            <a:off x="7170995" y="797617"/>
            <a:ext cx="299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Veamos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 cache de nuevo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desde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perspectiva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BACnet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5C3713-E148-48E8-A204-39A11DE267AC}"/>
              </a:ext>
            </a:extLst>
          </p:cNvPr>
          <p:cNvSpPr txBox="1"/>
          <p:nvPr/>
        </p:nvSpPr>
        <p:spPr>
          <a:xfrm>
            <a:off x="7297479" y="1824152"/>
            <a:ext cx="299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Ahora</a:t>
            </a:r>
            <a:r>
              <a:rPr lang="en-US" dirty="0">
                <a:solidFill>
                  <a:srgbClr val="FF0000"/>
                </a:solidFill>
              </a:rPr>
              <a:t> el BMS </a:t>
            </a:r>
            <a:r>
              <a:rPr lang="en-US" dirty="0" err="1">
                <a:solidFill>
                  <a:srgbClr val="FF0000"/>
                </a:solidFill>
              </a:rPr>
              <a:t>sabe</a:t>
            </a:r>
            <a:r>
              <a:rPr lang="en-US" dirty="0">
                <a:solidFill>
                  <a:srgbClr val="FF0000"/>
                </a:solidFill>
              </a:rPr>
              <a:t> a </a:t>
            </a:r>
            <a:r>
              <a:rPr lang="en-US" dirty="0" err="1">
                <a:solidFill>
                  <a:srgbClr val="FF0000"/>
                </a:solidFill>
              </a:rPr>
              <a:t>dónde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enviar</a:t>
            </a:r>
            <a:r>
              <a:rPr lang="en-US" dirty="0">
                <a:solidFill>
                  <a:srgbClr val="FF0000"/>
                </a:solidFill>
              </a:rPr>
              <a:t> sus </a:t>
            </a:r>
            <a:r>
              <a:rPr lang="en-US" dirty="0" err="1">
                <a:solidFill>
                  <a:srgbClr val="FF0000"/>
                </a:solidFill>
              </a:rPr>
              <a:t>mensajes</a:t>
            </a:r>
            <a:r>
              <a:rPr lang="en-US" dirty="0">
                <a:solidFill>
                  <a:srgbClr val="FF0000"/>
                </a:solidFill>
              </a:rPr>
              <a:t> de BACnet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CEE71AC-DB00-4D17-978C-1F5C2C850A88}"/>
              </a:ext>
            </a:extLst>
          </p:cNvPr>
          <p:cNvSpPr txBox="1"/>
          <p:nvPr/>
        </p:nvSpPr>
        <p:spPr>
          <a:xfrm>
            <a:off x="6971784" y="2782669"/>
            <a:ext cx="4014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Dirección</a:t>
            </a:r>
            <a:r>
              <a:rPr lang="en-US" dirty="0"/>
              <a:t> IP del Gateway= 10.10.122.10</a:t>
            </a:r>
          </a:p>
          <a:p>
            <a:pPr algn="ctr"/>
            <a:r>
              <a:rPr lang="en-US" dirty="0"/>
              <a:t>“Device Instance Number” = 389001</a:t>
            </a:r>
          </a:p>
        </p:txBody>
      </p:sp>
    </p:spTree>
    <p:extLst>
      <p:ext uri="{BB962C8B-B14F-4D97-AF65-F5344CB8AC3E}">
        <p14:creationId xmlns:p14="http://schemas.microsoft.com/office/powerpoint/2010/main" val="4097041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BY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082FB7-F073-4486-B696-AABEBAB0E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212" y="2505075"/>
            <a:ext cx="2466975" cy="18478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129DE0-E4D0-42F7-A1D4-F413CAA6DEF5}"/>
              </a:ext>
            </a:extLst>
          </p:cNvPr>
          <p:cNvSpPr txBox="1"/>
          <p:nvPr/>
        </p:nvSpPr>
        <p:spPr>
          <a:xfrm flipH="1">
            <a:off x="1700212" y="977900"/>
            <a:ext cx="340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Suponga</a:t>
            </a:r>
            <a:r>
              <a:rPr lang="en-US" dirty="0"/>
              <a:t> que </a:t>
            </a:r>
            <a:r>
              <a:rPr lang="en-US" dirty="0" err="1"/>
              <a:t>tiene</a:t>
            </a:r>
            <a:r>
              <a:rPr lang="en-US" dirty="0"/>
              <a:t> un </a:t>
            </a:r>
            <a:r>
              <a:rPr lang="en-US" dirty="0" err="1"/>
              <a:t>medidor</a:t>
            </a:r>
            <a:r>
              <a:rPr lang="en-US" dirty="0"/>
              <a:t> de </a:t>
            </a:r>
            <a:r>
              <a:rPr lang="en-US" dirty="0" err="1"/>
              <a:t>energía</a:t>
            </a:r>
            <a:r>
              <a:rPr lang="en-US" dirty="0"/>
              <a:t> que </a:t>
            </a:r>
            <a:r>
              <a:rPr lang="en-US" dirty="0" err="1"/>
              <a:t>habla</a:t>
            </a:r>
            <a:r>
              <a:rPr lang="en-US" dirty="0"/>
              <a:t> Modbus TCP</a:t>
            </a:r>
          </a:p>
        </p:txBody>
      </p:sp>
      <p:pic>
        <p:nvPicPr>
          <p:cNvPr id="13" name="Picture 10" descr="Image result for bacnet">
            <a:extLst>
              <a:ext uri="{FF2B5EF4-FFF2-40B4-BE49-F238E27FC236}">
                <a16:creationId xmlns:a16="http://schemas.microsoft.com/office/drawing/2014/main" id="{FBD07660-F3AC-4667-893B-F77151ACD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129" y="22667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09334D-1E7B-4B47-A264-F5C80F41E2D2}"/>
              </a:ext>
            </a:extLst>
          </p:cNvPr>
          <p:cNvSpPr txBox="1"/>
          <p:nvPr/>
        </p:nvSpPr>
        <p:spPr>
          <a:xfrm flipH="1">
            <a:off x="7313612" y="954087"/>
            <a:ext cx="3401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 </a:t>
            </a:r>
            <a:r>
              <a:rPr lang="en-US" dirty="0" err="1"/>
              <a:t>también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un Sistema de </a:t>
            </a:r>
            <a:r>
              <a:rPr lang="en-US" dirty="0" err="1"/>
              <a:t>Gestionamiento</a:t>
            </a:r>
            <a:r>
              <a:rPr lang="en-US" dirty="0"/>
              <a:t> de </a:t>
            </a:r>
            <a:r>
              <a:rPr lang="en-US" dirty="0" err="1"/>
              <a:t>Edificios</a:t>
            </a:r>
            <a:r>
              <a:rPr lang="en-US" dirty="0"/>
              <a:t> que </a:t>
            </a:r>
            <a:r>
              <a:rPr lang="en-US" dirty="0" err="1"/>
              <a:t>habla</a:t>
            </a:r>
            <a:r>
              <a:rPr lang="en-US" dirty="0"/>
              <a:t> BACnet/IP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9452D0-184E-407C-86A1-06355636B194}"/>
              </a:ext>
            </a:extLst>
          </p:cNvPr>
          <p:cNvSpPr txBox="1"/>
          <p:nvPr/>
        </p:nvSpPr>
        <p:spPr>
          <a:xfrm flipH="1">
            <a:off x="4738053" y="5183922"/>
            <a:ext cx="340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Esto</a:t>
            </a:r>
            <a:r>
              <a:rPr lang="en-US" dirty="0"/>
              <a:t> me </a:t>
            </a:r>
            <a:r>
              <a:rPr lang="en-US" dirty="0" err="1"/>
              <a:t>recuerda</a:t>
            </a:r>
            <a:r>
              <a:rPr lang="en-US" dirty="0"/>
              <a:t> del </a:t>
            </a:r>
            <a:r>
              <a:rPr lang="en-US" dirty="0" err="1"/>
              <a:t>chiste</a:t>
            </a:r>
            <a:r>
              <a:rPr lang="en-US" dirty="0"/>
              <a:t> del Sr. Modbus y el Sr. BACnet.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FDEA95-36C5-41B0-B770-BBACE111207C}"/>
              </a:ext>
            </a:extLst>
          </p:cNvPr>
          <p:cNvSpPr txBox="1"/>
          <p:nvPr/>
        </p:nvSpPr>
        <p:spPr>
          <a:xfrm flipH="1">
            <a:off x="4738053" y="4352925"/>
            <a:ext cx="4458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¿Y </a:t>
            </a:r>
            <a:r>
              <a:rPr lang="en-US" sz="4800" dirty="0" err="1"/>
              <a:t>ahora</a:t>
            </a:r>
            <a:r>
              <a:rPr lang="en-US" sz="4800" dirty="0"/>
              <a:t> </a:t>
            </a:r>
            <a:r>
              <a:rPr lang="en-US" sz="4800" dirty="0" err="1"/>
              <a:t>qué</a:t>
            </a:r>
            <a:r>
              <a:rPr lang="en-US" sz="4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080356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3833EC-D33A-417D-B4E1-D38BEFB0045F}"/>
              </a:ext>
            </a:extLst>
          </p:cNvPr>
          <p:cNvSpPr txBox="1"/>
          <p:nvPr/>
        </p:nvSpPr>
        <p:spPr>
          <a:xfrm>
            <a:off x="4052332" y="60261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Cache de </a:t>
            </a:r>
            <a:r>
              <a:rPr lang="en-US" dirty="0" err="1"/>
              <a:t>Datos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1DF55D-1838-43F6-968D-B593CBF4B586}"/>
              </a:ext>
            </a:extLst>
          </p:cNvPr>
          <p:cNvSpPr txBox="1"/>
          <p:nvPr/>
        </p:nvSpPr>
        <p:spPr>
          <a:xfrm>
            <a:off x="3588782" y="5512245"/>
            <a:ext cx="275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Type = Float </a:t>
            </a:r>
          </a:p>
          <a:p>
            <a:pPr algn="ctr"/>
            <a:r>
              <a:rPr lang="en-US" dirty="0"/>
              <a:t>Number of Items =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31165-F389-4280-A8DA-FF62F68D1BA0}"/>
              </a:ext>
            </a:extLst>
          </p:cNvPr>
          <p:cNvSpPr/>
          <p:nvPr/>
        </p:nvSpPr>
        <p:spPr>
          <a:xfrm>
            <a:off x="4029591" y="4618669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612158-D74B-4133-907C-07770DAF06BD}"/>
              </a:ext>
            </a:extLst>
          </p:cNvPr>
          <p:cNvSpPr txBox="1"/>
          <p:nvPr/>
        </p:nvSpPr>
        <p:spPr>
          <a:xfrm>
            <a:off x="5130800" y="4545784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Offset=1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2F730371-24EB-45E2-9C2E-762162495CF1}"/>
              </a:ext>
            </a:extLst>
          </p:cNvPr>
          <p:cNvSpPr/>
          <p:nvPr/>
        </p:nvSpPr>
        <p:spPr>
          <a:xfrm>
            <a:off x="857766" y="3825025"/>
            <a:ext cx="2190750" cy="1295747"/>
          </a:xfrm>
          <a:prstGeom prst="wedgeRoundRectCallout">
            <a:avLst>
              <a:gd name="adj1" fmla="val 97428"/>
              <a:gd name="adj2" fmla="val 36036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Modbus: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Contiene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40003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4024A745-1F91-4C9E-BAC9-FCD3C0DBBF3F}"/>
              </a:ext>
            </a:extLst>
          </p:cNvPr>
          <p:cNvSpPr/>
          <p:nvPr/>
        </p:nvSpPr>
        <p:spPr>
          <a:xfrm>
            <a:off x="857766" y="1874191"/>
            <a:ext cx="2190750" cy="1295747"/>
          </a:xfrm>
          <a:prstGeom prst="wedgeRoundRectCallout">
            <a:avLst>
              <a:gd name="adj1" fmla="val 93950"/>
              <a:gd name="adj2" fmla="val 119347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Modbus: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Contiene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40010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D9E25A-31A1-4E5B-9DD6-35B24A06318A}"/>
              </a:ext>
            </a:extLst>
          </p:cNvPr>
          <p:cNvSpPr/>
          <p:nvPr/>
        </p:nvSpPr>
        <p:spPr>
          <a:xfrm>
            <a:off x="4029591" y="3711054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33D948-06A1-4ECA-992D-0ECE7ED7D925}"/>
              </a:ext>
            </a:extLst>
          </p:cNvPr>
          <p:cNvSpPr txBox="1"/>
          <p:nvPr/>
        </p:nvSpPr>
        <p:spPr>
          <a:xfrm>
            <a:off x="5130800" y="3638169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AEBEEFE-AA2A-4208-AD17-1FD18FA27EC9}"/>
              </a:ext>
            </a:extLst>
          </p:cNvPr>
          <p:cNvSpPr/>
          <p:nvPr/>
        </p:nvSpPr>
        <p:spPr>
          <a:xfrm>
            <a:off x="4029591" y="2789016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AE485F-9A4C-43B6-B98B-397786CF91BF}"/>
              </a:ext>
            </a:extLst>
          </p:cNvPr>
          <p:cNvSpPr txBox="1"/>
          <p:nvPr/>
        </p:nvSpPr>
        <p:spPr>
          <a:xfrm>
            <a:off x="5130800" y="2716131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FDBB66-4E60-428D-9F71-E462F31BB57B}"/>
              </a:ext>
            </a:extLst>
          </p:cNvPr>
          <p:cNvSpPr/>
          <p:nvPr/>
        </p:nvSpPr>
        <p:spPr>
          <a:xfrm>
            <a:off x="4029075" y="1877994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E2EA12-A1B4-4AB7-8C9B-A73F0D150AA7}"/>
              </a:ext>
            </a:extLst>
          </p:cNvPr>
          <p:cNvSpPr txBox="1"/>
          <p:nvPr/>
        </p:nvSpPr>
        <p:spPr>
          <a:xfrm>
            <a:off x="5130284" y="1805109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97B2AF2-1951-4329-94BC-F9B58E2B24D2}"/>
              </a:ext>
            </a:extLst>
          </p:cNvPr>
          <p:cNvSpPr/>
          <p:nvPr/>
        </p:nvSpPr>
        <p:spPr>
          <a:xfrm>
            <a:off x="4052332" y="959102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78EA57-FC02-416C-899D-BD1118B0F38A}"/>
              </a:ext>
            </a:extLst>
          </p:cNvPr>
          <p:cNvSpPr txBox="1"/>
          <p:nvPr/>
        </p:nvSpPr>
        <p:spPr>
          <a:xfrm>
            <a:off x="5153541" y="886217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67BDBE-A6AD-49C1-A704-49CEF75A1603}"/>
              </a:ext>
            </a:extLst>
          </p:cNvPr>
          <p:cNvSpPr txBox="1"/>
          <p:nvPr/>
        </p:nvSpPr>
        <p:spPr>
          <a:xfrm>
            <a:off x="4039373" y="3882448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64DC45-4408-43B7-B9C3-B83CADA9A3C1}"/>
              </a:ext>
            </a:extLst>
          </p:cNvPr>
          <p:cNvSpPr txBox="1"/>
          <p:nvPr/>
        </p:nvSpPr>
        <p:spPr>
          <a:xfrm>
            <a:off x="4029848" y="4825423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F9328B-B1BC-4C14-A4AA-4363A7F91831}"/>
              </a:ext>
            </a:extLst>
          </p:cNvPr>
          <p:cNvSpPr txBox="1"/>
          <p:nvPr/>
        </p:nvSpPr>
        <p:spPr>
          <a:xfrm>
            <a:off x="7098045" y="701551"/>
            <a:ext cx="341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 la </a:t>
            </a:r>
            <a:r>
              <a:rPr lang="en-US" dirty="0" err="1"/>
              <a:t>perspectiva</a:t>
            </a:r>
            <a:r>
              <a:rPr lang="en-US" dirty="0"/>
              <a:t> de BACnet</a:t>
            </a:r>
          </a:p>
        </p:txBody>
      </p:sp>
      <p:pic>
        <p:nvPicPr>
          <p:cNvPr id="39" name="Picture 2" descr="https://cdn.pixabay.com/photo/2017/05/16/15/08/question-mark-2318041__340.jpg">
            <a:extLst>
              <a:ext uri="{FF2B5EF4-FFF2-40B4-BE49-F238E27FC236}">
                <a16:creationId xmlns:a16="http://schemas.microsoft.com/office/drawing/2014/main" id="{2D55C54F-60E5-458E-A692-E608693D7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716" y="3651008"/>
            <a:ext cx="2348829" cy="234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hought Bubble: Cloud 39">
            <a:extLst>
              <a:ext uri="{FF2B5EF4-FFF2-40B4-BE49-F238E27FC236}">
                <a16:creationId xmlns:a16="http://schemas.microsoft.com/office/drawing/2014/main" id="{081C8683-72C7-411D-A61A-2C829C5CAF94}"/>
              </a:ext>
            </a:extLst>
          </p:cNvPr>
          <p:cNvSpPr/>
          <p:nvPr/>
        </p:nvSpPr>
        <p:spPr>
          <a:xfrm>
            <a:off x="7937130" y="2405184"/>
            <a:ext cx="3102345" cy="2989814"/>
          </a:xfrm>
          <a:prstGeom prst="cloudCallout">
            <a:avLst>
              <a:gd name="adj1" fmla="val -65105"/>
              <a:gd name="adj2" fmla="val 9963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Pero, ¿</a:t>
            </a:r>
            <a:r>
              <a:rPr lang="en-US" sz="20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Cómo</a:t>
            </a:r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sabe</a:t>
            </a:r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 BMS </a:t>
            </a:r>
            <a:r>
              <a:rPr lang="en-US" sz="20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cuáles</a:t>
            </a:r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objetos</a:t>
            </a:r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0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existen</a:t>
            </a:r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</a:t>
            </a:r>
            <a:r>
              <a:rPr lang="en-US" sz="20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cuáles</a:t>
            </a:r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leer?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0C90325-3C9A-4F77-A42F-9BE768EE66C0}"/>
              </a:ext>
            </a:extLst>
          </p:cNvPr>
          <p:cNvSpPr txBox="1"/>
          <p:nvPr/>
        </p:nvSpPr>
        <p:spPr>
          <a:xfrm>
            <a:off x="6800832" y="1054171"/>
            <a:ext cx="4014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Dirección</a:t>
            </a:r>
            <a:r>
              <a:rPr lang="en-US" dirty="0"/>
              <a:t> IP del Gateway= 10.10.122.10</a:t>
            </a:r>
          </a:p>
          <a:p>
            <a:pPr algn="ctr"/>
            <a:r>
              <a:rPr lang="en-US" dirty="0"/>
              <a:t>“Device Instance Number” = 389001</a:t>
            </a:r>
          </a:p>
        </p:txBody>
      </p:sp>
    </p:spTree>
    <p:extLst>
      <p:ext uri="{BB962C8B-B14F-4D97-AF65-F5344CB8AC3E}">
        <p14:creationId xmlns:p14="http://schemas.microsoft.com/office/powerpoint/2010/main" val="2457160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3833EC-D33A-417D-B4E1-D38BEFB0045F}"/>
              </a:ext>
            </a:extLst>
          </p:cNvPr>
          <p:cNvSpPr txBox="1"/>
          <p:nvPr/>
        </p:nvSpPr>
        <p:spPr>
          <a:xfrm>
            <a:off x="4052332" y="60261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Cache de </a:t>
            </a:r>
            <a:r>
              <a:rPr lang="en-US" dirty="0" err="1"/>
              <a:t>Datos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1DF55D-1838-43F6-968D-B593CBF4B586}"/>
              </a:ext>
            </a:extLst>
          </p:cNvPr>
          <p:cNvSpPr txBox="1"/>
          <p:nvPr/>
        </p:nvSpPr>
        <p:spPr>
          <a:xfrm>
            <a:off x="3588782" y="5512245"/>
            <a:ext cx="275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Type = Float </a:t>
            </a:r>
          </a:p>
          <a:p>
            <a:pPr algn="ctr"/>
            <a:r>
              <a:rPr lang="en-US" dirty="0"/>
              <a:t>Number of Items =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31165-F389-4280-A8DA-FF62F68D1BA0}"/>
              </a:ext>
            </a:extLst>
          </p:cNvPr>
          <p:cNvSpPr/>
          <p:nvPr/>
        </p:nvSpPr>
        <p:spPr>
          <a:xfrm>
            <a:off x="4029591" y="4618669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612158-D74B-4133-907C-07770DAF06BD}"/>
              </a:ext>
            </a:extLst>
          </p:cNvPr>
          <p:cNvSpPr txBox="1"/>
          <p:nvPr/>
        </p:nvSpPr>
        <p:spPr>
          <a:xfrm>
            <a:off x="5130800" y="4545784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Offset=1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2F730371-24EB-45E2-9C2E-762162495CF1}"/>
              </a:ext>
            </a:extLst>
          </p:cNvPr>
          <p:cNvSpPr/>
          <p:nvPr/>
        </p:nvSpPr>
        <p:spPr>
          <a:xfrm>
            <a:off x="857766" y="3825025"/>
            <a:ext cx="2190750" cy="1295747"/>
          </a:xfrm>
          <a:prstGeom prst="wedgeRoundRectCallout">
            <a:avLst>
              <a:gd name="adj1" fmla="val 97428"/>
              <a:gd name="adj2" fmla="val 36036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Modbus: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Contiene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40003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4024A745-1F91-4C9E-BAC9-FCD3C0DBBF3F}"/>
              </a:ext>
            </a:extLst>
          </p:cNvPr>
          <p:cNvSpPr/>
          <p:nvPr/>
        </p:nvSpPr>
        <p:spPr>
          <a:xfrm>
            <a:off x="857766" y="1874191"/>
            <a:ext cx="2190750" cy="1295747"/>
          </a:xfrm>
          <a:prstGeom prst="wedgeRoundRectCallout">
            <a:avLst>
              <a:gd name="adj1" fmla="val 93950"/>
              <a:gd name="adj2" fmla="val 119347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Modbus: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Contiene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40010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D9E25A-31A1-4E5B-9DD6-35B24A06318A}"/>
              </a:ext>
            </a:extLst>
          </p:cNvPr>
          <p:cNvSpPr/>
          <p:nvPr/>
        </p:nvSpPr>
        <p:spPr>
          <a:xfrm>
            <a:off x="4029591" y="3711054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33D948-06A1-4ECA-992D-0ECE7ED7D925}"/>
              </a:ext>
            </a:extLst>
          </p:cNvPr>
          <p:cNvSpPr txBox="1"/>
          <p:nvPr/>
        </p:nvSpPr>
        <p:spPr>
          <a:xfrm>
            <a:off x="5130800" y="3638169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AEBEEFE-AA2A-4208-AD17-1FD18FA27EC9}"/>
              </a:ext>
            </a:extLst>
          </p:cNvPr>
          <p:cNvSpPr/>
          <p:nvPr/>
        </p:nvSpPr>
        <p:spPr>
          <a:xfrm>
            <a:off x="4029591" y="2789016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AE485F-9A4C-43B6-B98B-397786CF91BF}"/>
              </a:ext>
            </a:extLst>
          </p:cNvPr>
          <p:cNvSpPr txBox="1"/>
          <p:nvPr/>
        </p:nvSpPr>
        <p:spPr>
          <a:xfrm>
            <a:off x="5130800" y="2716131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FDBB66-4E60-428D-9F71-E462F31BB57B}"/>
              </a:ext>
            </a:extLst>
          </p:cNvPr>
          <p:cNvSpPr/>
          <p:nvPr/>
        </p:nvSpPr>
        <p:spPr>
          <a:xfrm>
            <a:off x="4029075" y="1877994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E2EA12-A1B4-4AB7-8C9B-A73F0D150AA7}"/>
              </a:ext>
            </a:extLst>
          </p:cNvPr>
          <p:cNvSpPr txBox="1"/>
          <p:nvPr/>
        </p:nvSpPr>
        <p:spPr>
          <a:xfrm>
            <a:off x="5130284" y="1805109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97B2AF2-1951-4329-94BC-F9B58E2B24D2}"/>
              </a:ext>
            </a:extLst>
          </p:cNvPr>
          <p:cNvSpPr/>
          <p:nvPr/>
        </p:nvSpPr>
        <p:spPr>
          <a:xfrm>
            <a:off x="4052332" y="959102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78EA57-FC02-416C-899D-BD1118B0F38A}"/>
              </a:ext>
            </a:extLst>
          </p:cNvPr>
          <p:cNvSpPr txBox="1"/>
          <p:nvPr/>
        </p:nvSpPr>
        <p:spPr>
          <a:xfrm>
            <a:off x="5153541" y="886217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67BDBE-A6AD-49C1-A704-49CEF75A1603}"/>
              </a:ext>
            </a:extLst>
          </p:cNvPr>
          <p:cNvSpPr txBox="1"/>
          <p:nvPr/>
        </p:nvSpPr>
        <p:spPr>
          <a:xfrm>
            <a:off x="4039373" y="3882448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64DC45-4408-43B7-B9C3-B83CADA9A3C1}"/>
              </a:ext>
            </a:extLst>
          </p:cNvPr>
          <p:cNvSpPr txBox="1"/>
          <p:nvPr/>
        </p:nvSpPr>
        <p:spPr>
          <a:xfrm>
            <a:off x="4029848" y="4825423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100</a:t>
            </a:r>
          </a:p>
        </p:txBody>
      </p:sp>
      <p:pic>
        <p:nvPicPr>
          <p:cNvPr id="39" name="Picture 2" descr="https://cdn.pixabay.com/photo/2017/05/16/15/08/question-mark-2318041__340.jpg">
            <a:extLst>
              <a:ext uri="{FF2B5EF4-FFF2-40B4-BE49-F238E27FC236}">
                <a16:creationId xmlns:a16="http://schemas.microsoft.com/office/drawing/2014/main" id="{2D55C54F-60E5-458E-A692-E608693D7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716" y="3651008"/>
            <a:ext cx="2348829" cy="234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hought Bubble: Cloud 39">
            <a:extLst>
              <a:ext uri="{FF2B5EF4-FFF2-40B4-BE49-F238E27FC236}">
                <a16:creationId xmlns:a16="http://schemas.microsoft.com/office/drawing/2014/main" id="{081C8683-72C7-411D-A61A-2C829C5CAF94}"/>
              </a:ext>
            </a:extLst>
          </p:cNvPr>
          <p:cNvSpPr/>
          <p:nvPr/>
        </p:nvSpPr>
        <p:spPr>
          <a:xfrm>
            <a:off x="7738248" y="2533650"/>
            <a:ext cx="2626241" cy="2150045"/>
          </a:xfrm>
          <a:prstGeom prst="cloudCallout">
            <a:avLst>
              <a:gd name="adj1" fmla="val -65105"/>
              <a:gd name="adj2" fmla="val 9963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Tenemos</a:t>
            </a:r>
            <a:r>
              <a:rPr lang="en-US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que </a:t>
            </a:r>
            <a:r>
              <a:rPr lang="en-US" sz="20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crear</a:t>
            </a:r>
            <a:r>
              <a:rPr lang="en-US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objetos</a:t>
            </a:r>
            <a:r>
              <a:rPr lang="en-US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0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BACnet</a:t>
            </a:r>
          </a:p>
        </p:txBody>
      </p:sp>
    </p:spTree>
    <p:extLst>
      <p:ext uri="{BB962C8B-B14F-4D97-AF65-F5344CB8AC3E}">
        <p14:creationId xmlns:p14="http://schemas.microsoft.com/office/powerpoint/2010/main" val="4125978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3833EC-D33A-417D-B4E1-D38BEFB0045F}"/>
              </a:ext>
            </a:extLst>
          </p:cNvPr>
          <p:cNvSpPr txBox="1"/>
          <p:nvPr/>
        </p:nvSpPr>
        <p:spPr>
          <a:xfrm>
            <a:off x="4052332" y="60261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Cache de </a:t>
            </a:r>
            <a:r>
              <a:rPr lang="en-US" dirty="0" err="1"/>
              <a:t>Datos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1DF55D-1838-43F6-968D-B593CBF4B586}"/>
              </a:ext>
            </a:extLst>
          </p:cNvPr>
          <p:cNvSpPr txBox="1"/>
          <p:nvPr/>
        </p:nvSpPr>
        <p:spPr>
          <a:xfrm>
            <a:off x="3588782" y="5512245"/>
            <a:ext cx="275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Tipo de </a:t>
            </a:r>
            <a:r>
              <a:rPr lang="en-US" dirty="0" err="1"/>
              <a:t>Datos</a:t>
            </a:r>
            <a:r>
              <a:rPr lang="en-US" dirty="0"/>
              <a:t> = Float </a:t>
            </a:r>
          </a:p>
          <a:p>
            <a:pPr algn="ctr"/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Objetos</a:t>
            </a:r>
            <a:r>
              <a:rPr lang="en-US" dirty="0"/>
              <a:t> =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31165-F389-4280-A8DA-FF62F68D1BA0}"/>
              </a:ext>
            </a:extLst>
          </p:cNvPr>
          <p:cNvSpPr/>
          <p:nvPr/>
        </p:nvSpPr>
        <p:spPr>
          <a:xfrm>
            <a:off x="4029591" y="4618669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612158-D74B-4133-907C-07770DAF06BD}"/>
              </a:ext>
            </a:extLst>
          </p:cNvPr>
          <p:cNvSpPr txBox="1"/>
          <p:nvPr/>
        </p:nvSpPr>
        <p:spPr>
          <a:xfrm>
            <a:off x="5130800" y="4545784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Offset=1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2F730371-24EB-45E2-9C2E-762162495CF1}"/>
              </a:ext>
            </a:extLst>
          </p:cNvPr>
          <p:cNvSpPr/>
          <p:nvPr/>
        </p:nvSpPr>
        <p:spPr>
          <a:xfrm>
            <a:off x="857766" y="3825025"/>
            <a:ext cx="2190750" cy="1295747"/>
          </a:xfrm>
          <a:prstGeom prst="wedgeRoundRectCallout">
            <a:avLst>
              <a:gd name="adj1" fmla="val 97428"/>
              <a:gd name="adj2" fmla="val 36036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Modbus: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Contiene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40003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4024A745-1F91-4C9E-BAC9-FCD3C0DBBF3F}"/>
              </a:ext>
            </a:extLst>
          </p:cNvPr>
          <p:cNvSpPr/>
          <p:nvPr/>
        </p:nvSpPr>
        <p:spPr>
          <a:xfrm>
            <a:off x="857766" y="1874191"/>
            <a:ext cx="2190750" cy="1295747"/>
          </a:xfrm>
          <a:prstGeom prst="wedgeRoundRectCallout">
            <a:avLst>
              <a:gd name="adj1" fmla="val 93950"/>
              <a:gd name="adj2" fmla="val 119347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Modbus: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Contiene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40010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D9E25A-31A1-4E5B-9DD6-35B24A06318A}"/>
              </a:ext>
            </a:extLst>
          </p:cNvPr>
          <p:cNvSpPr/>
          <p:nvPr/>
        </p:nvSpPr>
        <p:spPr>
          <a:xfrm>
            <a:off x="4029591" y="3711054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33D948-06A1-4ECA-992D-0ECE7ED7D925}"/>
              </a:ext>
            </a:extLst>
          </p:cNvPr>
          <p:cNvSpPr txBox="1"/>
          <p:nvPr/>
        </p:nvSpPr>
        <p:spPr>
          <a:xfrm>
            <a:off x="5130800" y="3638169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AEBEEFE-AA2A-4208-AD17-1FD18FA27EC9}"/>
              </a:ext>
            </a:extLst>
          </p:cNvPr>
          <p:cNvSpPr/>
          <p:nvPr/>
        </p:nvSpPr>
        <p:spPr>
          <a:xfrm>
            <a:off x="4029591" y="2789016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AE485F-9A4C-43B6-B98B-397786CF91BF}"/>
              </a:ext>
            </a:extLst>
          </p:cNvPr>
          <p:cNvSpPr txBox="1"/>
          <p:nvPr/>
        </p:nvSpPr>
        <p:spPr>
          <a:xfrm>
            <a:off x="5130800" y="2716131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FDBB66-4E60-428D-9F71-E462F31BB57B}"/>
              </a:ext>
            </a:extLst>
          </p:cNvPr>
          <p:cNvSpPr/>
          <p:nvPr/>
        </p:nvSpPr>
        <p:spPr>
          <a:xfrm>
            <a:off x="4029075" y="1877994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E2EA12-A1B4-4AB7-8C9B-A73F0D150AA7}"/>
              </a:ext>
            </a:extLst>
          </p:cNvPr>
          <p:cNvSpPr txBox="1"/>
          <p:nvPr/>
        </p:nvSpPr>
        <p:spPr>
          <a:xfrm>
            <a:off x="5130284" y="1805109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97B2AF2-1951-4329-94BC-F9B58E2B24D2}"/>
              </a:ext>
            </a:extLst>
          </p:cNvPr>
          <p:cNvSpPr/>
          <p:nvPr/>
        </p:nvSpPr>
        <p:spPr>
          <a:xfrm>
            <a:off x="4052332" y="959102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78EA57-FC02-416C-899D-BD1118B0F38A}"/>
              </a:ext>
            </a:extLst>
          </p:cNvPr>
          <p:cNvSpPr txBox="1"/>
          <p:nvPr/>
        </p:nvSpPr>
        <p:spPr>
          <a:xfrm>
            <a:off x="5153541" y="886217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67BDBE-A6AD-49C1-A704-49CEF75A1603}"/>
              </a:ext>
            </a:extLst>
          </p:cNvPr>
          <p:cNvSpPr txBox="1"/>
          <p:nvPr/>
        </p:nvSpPr>
        <p:spPr>
          <a:xfrm>
            <a:off x="4039373" y="3882448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64DC45-4408-43B7-B9C3-B83CADA9A3C1}"/>
              </a:ext>
            </a:extLst>
          </p:cNvPr>
          <p:cNvSpPr txBox="1"/>
          <p:nvPr/>
        </p:nvSpPr>
        <p:spPr>
          <a:xfrm>
            <a:off x="4029848" y="4825423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9D04B2DB-45E6-48DA-AFF9-C24826AA5329}"/>
              </a:ext>
            </a:extLst>
          </p:cNvPr>
          <p:cNvSpPr/>
          <p:nvPr/>
        </p:nvSpPr>
        <p:spPr>
          <a:xfrm>
            <a:off x="6936602" y="3857677"/>
            <a:ext cx="2368550" cy="1219089"/>
          </a:xfrm>
          <a:prstGeom prst="wedgeRoundRectCallout">
            <a:avLst>
              <a:gd name="adj1" fmla="val -97911"/>
              <a:gd name="adj2" fmla="val -9121"/>
              <a:gd name="adj3" fmla="val 16667"/>
            </a:avLst>
          </a:prstGeom>
          <a:solidFill>
            <a:srgbClr val="82838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Adjuntemos</a:t>
            </a:r>
            <a:r>
              <a:rPr lang="en-US" dirty="0"/>
              <a:t> el </a:t>
            </a:r>
            <a:r>
              <a:rPr lang="en-US" dirty="0" err="1"/>
              <a:t>Objeto</a:t>
            </a:r>
            <a:r>
              <a:rPr lang="en-US" dirty="0"/>
              <a:t> BACnet AI(1) a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del cache.</a:t>
            </a:r>
          </a:p>
        </p:txBody>
      </p: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6C06FF9A-BB20-4CF6-A760-9D90B8924B4A}"/>
              </a:ext>
            </a:extLst>
          </p:cNvPr>
          <p:cNvSpPr/>
          <p:nvPr/>
        </p:nvSpPr>
        <p:spPr>
          <a:xfrm>
            <a:off x="9743559" y="3643505"/>
            <a:ext cx="1625600" cy="1868740"/>
          </a:xfrm>
          <a:prstGeom prst="wedgeRoundRectCallout">
            <a:avLst>
              <a:gd name="adj1" fmla="val -70565"/>
              <a:gd name="adj2" fmla="val -16153"/>
              <a:gd name="adj3" fmla="val 16667"/>
            </a:avLst>
          </a:prstGeom>
          <a:solidFill>
            <a:srgbClr val="82838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Esto</a:t>
            </a:r>
            <a:r>
              <a:rPr lang="en-US" dirty="0"/>
              <a:t> es </a:t>
            </a:r>
            <a:r>
              <a:rPr lang="en-US" dirty="0" err="1"/>
              <a:t>parte</a:t>
            </a:r>
            <a:r>
              <a:rPr lang="en-US" dirty="0"/>
              <a:t> de lo que se </a:t>
            </a:r>
            <a:r>
              <a:rPr lang="en-US" dirty="0" err="1"/>
              <a:t>tiene</a:t>
            </a:r>
            <a:r>
              <a:rPr lang="en-US" dirty="0"/>
              <a:t> que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la </a:t>
            </a:r>
            <a:r>
              <a:rPr lang="en-US" dirty="0" err="1"/>
              <a:t>configuración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D6F284-3FD7-4287-B556-46C4431FF586}"/>
              </a:ext>
            </a:extLst>
          </p:cNvPr>
          <p:cNvSpPr txBox="1"/>
          <p:nvPr/>
        </p:nvSpPr>
        <p:spPr>
          <a:xfrm>
            <a:off x="7098045" y="701551"/>
            <a:ext cx="341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 la </a:t>
            </a:r>
            <a:r>
              <a:rPr lang="en-US" dirty="0" err="1"/>
              <a:t>perspectiva</a:t>
            </a:r>
            <a:r>
              <a:rPr lang="en-US" dirty="0"/>
              <a:t> de BACnet</a:t>
            </a:r>
          </a:p>
        </p:txBody>
      </p:sp>
    </p:spTree>
    <p:extLst>
      <p:ext uri="{BB962C8B-B14F-4D97-AF65-F5344CB8AC3E}">
        <p14:creationId xmlns:p14="http://schemas.microsoft.com/office/powerpoint/2010/main" val="1830843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3833EC-D33A-417D-B4E1-D38BEFB0045F}"/>
              </a:ext>
            </a:extLst>
          </p:cNvPr>
          <p:cNvSpPr txBox="1"/>
          <p:nvPr/>
        </p:nvSpPr>
        <p:spPr>
          <a:xfrm>
            <a:off x="4052332" y="60261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Cache de </a:t>
            </a:r>
            <a:r>
              <a:rPr lang="en-US" dirty="0" err="1"/>
              <a:t>Datos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1DF55D-1838-43F6-968D-B593CBF4B586}"/>
              </a:ext>
            </a:extLst>
          </p:cNvPr>
          <p:cNvSpPr txBox="1"/>
          <p:nvPr/>
        </p:nvSpPr>
        <p:spPr>
          <a:xfrm>
            <a:off x="3588782" y="5512245"/>
            <a:ext cx="275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Tipo de </a:t>
            </a:r>
            <a:r>
              <a:rPr lang="en-US" dirty="0" err="1"/>
              <a:t>Datos</a:t>
            </a:r>
            <a:r>
              <a:rPr lang="en-US" dirty="0"/>
              <a:t> = Float </a:t>
            </a:r>
          </a:p>
          <a:p>
            <a:pPr algn="ctr"/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Objetos</a:t>
            </a:r>
            <a:r>
              <a:rPr lang="en-US" dirty="0"/>
              <a:t> =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31165-F389-4280-A8DA-FF62F68D1BA0}"/>
              </a:ext>
            </a:extLst>
          </p:cNvPr>
          <p:cNvSpPr/>
          <p:nvPr/>
        </p:nvSpPr>
        <p:spPr>
          <a:xfrm>
            <a:off x="4029591" y="4618669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612158-D74B-4133-907C-07770DAF06BD}"/>
              </a:ext>
            </a:extLst>
          </p:cNvPr>
          <p:cNvSpPr txBox="1"/>
          <p:nvPr/>
        </p:nvSpPr>
        <p:spPr>
          <a:xfrm>
            <a:off x="5130800" y="4545784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Offset=1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2F730371-24EB-45E2-9C2E-762162495CF1}"/>
              </a:ext>
            </a:extLst>
          </p:cNvPr>
          <p:cNvSpPr/>
          <p:nvPr/>
        </p:nvSpPr>
        <p:spPr>
          <a:xfrm>
            <a:off x="857766" y="3825025"/>
            <a:ext cx="2190750" cy="1295747"/>
          </a:xfrm>
          <a:prstGeom prst="wedgeRoundRectCallout">
            <a:avLst>
              <a:gd name="adj1" fmla="val 97428"/>
              <a:gd name="adj2" fmla="val 36036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Modbus: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Contiene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40003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4024A745-1F91-4C9E-BAC9-FCD3C0DBBF3F}"/>
              </a:ext>
            </a:extLst>
          </p:cNvPr>
          <p:cNvSpPr/>
          <p:nvPr/>
        </p:nvSpPr>
        <p:spPr>
          <a:xfrm>
            <a:off x="857766" y="1874191"/>
            <a:ext cx="2190750" cy="1295747"/>
          </a:xfrm>
          <a:prstGeom prst="wedgeRoundRectCallout">
            <a:avLst>
              <a:gd name="adj1" fmla="val 93950"/>
              <a:gd name="adj2" fmla="val 119347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Modbus: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Contiene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40010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D9E25A-31A1-4E5B-9DD6-35B24A06318A}"/>
              </a:ext>
            </a:extLst>
          </p:cNvPr>
          <p:cNvSpPr/>
          <p:nvPr/>
        </p:nvSpPr>
        <p:spPr>
          <a:xfrm>
            <a:off x="4029591" y="3711054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33D948-06A1-4ECA-992D-0ECE7ED7D925}"/>
              </a:ext>
            </a:extLst>
          </p:cNvPr>
          <p:cNvSpPr txBox="1"/>
          <p:nvPr/>
        </p:nvSpPr>
        <p:spPr>
          <a:xfrm>
            <a:off x="5130800" y="3638169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AEBEEFE-AA2A-4208-AD17-1FD18FA27EC9}"/>
              </a:ext>
            </a:extLst>
          </p:cNvPr>
          <p:cNvSpPr/>
          <p:nvPr/>
        </p:nvSpPr>
        <p:spPr>
          <a:xfrm>
            <a:off x="4029591" y="2789016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AE485F-9A4C-43B6-B98B-397786CF91BF}"/>
              </a:ext>
            </a:extLst>
          </p:cNvPr>
          <p:cNvSpPr txBox="1"/>
          <p:nvPr/>
        </p:nvSpPr>
        <p:spPr>
          <a:xfrm>
            <a:off x="5130800" y="2716131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FDBB66-4E60-428D-9F71-E462F31BB57B}"/>
              </a:ext>
            </a:extLst>
          </p:cNvPr>
          <p:cNvSpPr/>
          <p:nvPr/>
        </p:nvSpPr>
        <p:spPr>
          <a:xfrm>
            <a:off x="4029075" y="1877994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E2EA12-A1B4-4AB7-8C9B-A73F0D150AA7}"/>
              </a:ext>
            </a:extLst>
          </p:cNvPr>
          <p:cNvSpPr txBox="1"/>
          <p:nvPr/>
        </p:nvSpPr>
        <p:spPr>
          <a:xfrm>
            <a:off x="5130284" y="1805109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97B2AF2-1951-4329-94BC-F9B58E2B24D2}"/>
              </a:ext>
            </a:extLst>
          </p:cNvPr>
          <p:cNvSpPr/>
          <p:nvPr/>
        </p:nvSpPr>
        <p:spPr>
          <a:xfrm>
            <a:off x="4052332" y="959102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78EA57-FC02-416C-899D-BD1118B0F38A}"/>
              </a:ext>
            </a:extLst>
          </p:cNvPr>
          <p:cNvSpPr txBox="1"/>
          <p:nvPr/>
        </p:nvSpPr>
        <p:spPr>
          <a:xfrm>
            <a:off x="5153541" y="886217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67BDBE-A6AD-49C1-A704-49CEF75A1603}"/>
              </a:ext>
            </a:extLst>
          </p:cNvPr>
          <p:cNvSpPr txBox="1"/>
          <p:nvPr/>
        </p:nvSpPr>
        <p:spPr>
          <a:xfrm>
            <a:off x="4039373" y="3882448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64DC45-4408-43B7-B9C3-B83CADA9A3C1}"/>
              </a:ext>
            </a:extLst>
          </p:cNvPr>
          <p:cNvSpPr txBox="1"/>
          <p:nvPr/>
        </p:nvSpPr>
        <p:spPr>
          <a:xfrm>
            <a:off x="4029848" y="4825423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14415968-9BA5-4D56-B365-6D62C9DB518F}"/>
              </a:ext>
            </a:extLst>
          </p:cNvPr>
          <p:cNvSpPr/>
          <p:nvPr/>
        </p:nvSpPr>
        <p:spPr>
          <a:xfrm>
            <a:off x="7718941" y="3945946"/>
            <a:ext cx="2368550" cy="1219089"/>
          </a:xfrm>
          <a:prstGeom prst="wedgeRoundRectCallout">
            <a:avLst>
              <a:gd name="adj1" fmla="val -123648"/>
              <a:gd name="adj2" fmla="val -55219"/>
              <a:gd name="adj3" fmla="val 16667"/>
            </a:avLst>
          </a:prstGeom>
          <a:solidFill>
            <a:srgbClr val="82838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También</a:t>
            </a:r>
            <a:r>
              <a:rPr lang="en-US" dirty="0"/>
              <a:t> temenos que </a:t>
            </a:r>
            <a:r>
              <a:rPr lang="en-US" dirty="0" err="1"/>
              <a:t>adjuntarle</a:t>
            </a:r>
            <a:r>
              <a:rPr lang="en-US" dirty="0"/>
              <a:t> un NOMBRE y UNIDADES DE INGENIERÍA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4E97310-9034-4E6C-B960-3B4ECF707590}"/>
              </a:ext>
            </a:extLst>
          </p:cNvPr>
          <p:cNvSpPr txBox="1"/>
          <p:nvPr/>
        </p:nvSpPr>
        <p:spPr>
          <a:xfrm>
            <a:off x="7098045" y="701551"/>
            <a:ext cx="341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 la </a:t>
            </a:r>
            <a:r>
              <a:rPr lang="en-US" dirty="0" err="1"/>
              <a:t>perspectiva</a:t>
            </a:r>
            <a:r>
              <a:rPr lang="en-US" dirty="0"/>
              <a:t> de BACnet</a:t>
            </a: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B9F58E6B-A903-4DA1-BEDE-FA394ED18A7C}"/>
              </a:ext>
            </a:extLst>
          </p:cNvPr>
          <p:cNvSpPr/>
          <p:nvPr/>
        </p:nvSpPr>
        <p:spPr>
          <a:xfrm>
            <a:off x="7047599" y="2331772"/>
            <a:ext cx="2368550" cy="1219089"/>
          </a:xfrm>
          <a:prstGeom prst="wedgeRoundRectCallout">
            <a:avLst>
              <a:gd name="adj1" fmla="val -95114"/>
              <a:gd name="adj2" fmla="val 76756"/>
              <a:gd name="adj3" fmla="val 16667"/>
            </a:avLst>
          </a:prstGeom>
          <a:solidFill>
            <a:srgbClr val="82838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Adjuntemos</a:t>
            </a:r>
            <a:r>
              <a:rPr lang="en-US" dirty="0"/>
              <a:t> el </a:t>
            </a:r>
            <a:r>
              <a:rPr lang="en-US" dirty="0" err="1"/>
              <a:t>Objeto</a:t>
            </a:r>
            <a:r>
              <a:rPr lang="en-US" dirty="0"/>
              <a:t> BACnet AI(1) a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del cache.</a:t>
            </a:r>
          </a:p>
        </p:txBody>
      </p:sp>
    </p:spTree>
    <p:extLst>
      <p:ext uri="{BB962C8B-B14F-4D97-AF65-F5344CB8AC3E}">
        <p14:creationId xmlns:p14="http://schemas.microsoft.com/office/powerpoint/2010/main" val="1875245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3833EC-D33A-417D-B4E1-D38BEFB0045F}"/>
              </a:ext>
            </a:extLst>
          </p:cNvPr>
          <p:cNvSpPr txBox="1"/>
          <p:nvPr/>
        </p:nvSpPr>
        <p:spPr>
          <a:xfrm>
            <a:off x="4052332" y="60261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Cache de </a:t>
            </a:r>
            <a:r>
              <a:rPr lang="en-US" dirty="0" err="1"/>
              <a:t>Datos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1DF55D-1838-43F6-968D-B593CBF4B586}"/>
              </a:ext>
            </a:extLst>
          </p:cNvPr>
          <p:cNvSpPr txBox="1"/>
          <p:nvPr/>
        </p:nvSpPr>
        <p:spPr>
          <a:xfrm>
            <a:off x="3588782" y="5512245"/>
            <a:ext cx="275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Tipo de </a:t>
            </a:r>
            <a:r>
              <a:rPr lang="en-US" dirty="0" err="1"/>
              <a:t>Datos</a:t>
            </a:r>
            <a:r>
              <a:rPr lang="en-US" dirty="0"/>
              <a:t> = Float </a:t>
            </a:r>
          </a:p>
          <a:p>
            <a:pPr algn="ctr"/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Objetos</a:t>
            </a:r>
            <a:r>
              <a:rPr lang="en-US" dirty="0"/>
              <a:t> =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31165-F389-4280-A8DA-FF62F68D1BA0}"/>
              </a:ext>
            </a:extLst>
          </p:cNvPr>
          <p:cNvSpPr/>
          <p:nvPr/>
        </p:nvSpPr>
        <p:spPr>
          <a:xfrm>
            <a:off x="4029591" y="4618669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612158-D74B-4133-907C-07770DAF06BD}"/>
              </a:ext>
            </a:extLst>
          </p:cNvPr>
          <p:cNvSpPr txBox="1"/>
          <p:nvPr/>
        </p:nvSpPr>
        <p:spPr>
          <a:xfrm>
            <a:off x="5130800" y="4545784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Offset=1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2F730371-24EB-45E2-9C2E-762162495CF1}"/>
              </a:ext>
            </a:extLst>
          </p:cNvPr>
          <p:cNvSpPr/>
          <p:nvPr/>
        </p:nvSpPr>
        <p:spPr>
          <a:xfrm>
            <a:off x="857766" y="3825025"/>
            <a:ext cx="2190750" cy="1295747"/>
          </a:xfrm>
          <a:prstGeom prst="wedgeRoundRectCallout">
            <a:avLst>
              <a:gd name="adj1" fmla="val 97428"/>
              <a:gd name="adj2" fmla="val 36036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Modbus: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Contiene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40003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4024A745-1F91-4C9E-BAC9-FCD3C0DBBF3F}"/>
              </a:ext>
            </a:extLst>
          </p:cNvPr>
          <p:cNvSpPr/>
          <p:nvPr/>
        </p:nvSpPr>
        <p:spPr>
          <a:xfrm>
            <a:off x="857766" y="1874191"/>
            <a:ext cx="2190750" cy="1295747"/>
          </a:xfrm>
          <a:prstGeom prst="wedgeRoundRectCallout">
            <a:avLst>
              <a:gd name="adj1" fmla="val 93950"/>
              <a:gd name="adj2" fmla="val 119347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Modbus: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Contiene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40010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D9E25A-31A1-4E5B-9DD6-35B24A06318A}"/>
              </a:ext>
            </a:extLst>
          </p:cNvPr>
          <p:cNvSpPr/>
          <p:nvPr/>
        </p:nvSpPr>
        <p:spPr>
          <a:xfrm>
            <a:off x="4029591" y="3711054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33D948-06A1-4ECA-992D-0ECE7ED7D925}"/>
              </a:ext>
            </a:extLst>
          </p:cNvPr>
          <p:cNvSpPr txBox="1"/>
          <p:nvPr/>
        </p:nvSpPr>
        <p:spPr>
          <a:xfrm>
            <a:off x="5130800" y="3638169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AEBEEFE-AA2A-4208-AD17-1FD18FA27EC9}"/>
              </a:ext>
            </a:extLst>
          </p:cNvPr>
          <p:cNvSpPr/>
          <p:nvPr/>
        </p:nvSpPr>
        <p:spPr>
          <a:xfrm>
            <a:off x="4029591" y="2789016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AE485F-9A4C-43B6-B98B-397786CF91BF}"/>
              </a:ext>
            </a:extLst>
          </p:cNvPr>
          <p:cNvSpPr txBox="1"/>
          <p:nvPr/>
        </p:nvSpPr>
        <p:spPr>
          <a:xfrm>
            <a:off x="5130800" y="2716131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FDBB66-4E60-428D-9F71-E462F31BB57B}"/>
              </a:ext>
            </a:extLst>
          </p:cNvPr>
          <p:cNvSpPr/>
          <p:nvPr/>
        </p:nvSpPr>
        <p:spPr>
          <a:xfrm>
            <a:off x="4029075" y="1877994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E2EA12-A1B4-4AB7-8C9B-A73F0D150AA7}"/>
              </a:ext>
            </a:extLst>
          </p:cNvPr>
          <p:cNvSpPr txBox="1"/>
          <p:nvPr/>
        </p:nvSpPr>
        <p:spPr>
          <a:xfrm>
            <a:off x="5130284" y="1805109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97B2AF2-1951-4329-94BC-F9B58E2B24D2}"/>
              </a:ext>
            </a:extLst>
          </p:cNvPr>
          <p:cNvSpPr/>
          <p:nvPr/>
        </p:nvSpPr>
        <p:spPr>
          <a:xfrm>
            <a:off x="4052332" y="959102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78EA57-FC02-416C-899D-BD1118B0F38A}"/>
              </a:ext>
            </a:extLst>
          </p:cNvPr>
          <p:cNvSpPr txBox="1"/>
          <p:nvPr/>
        </p:nvSpPr>
        <p:spPr>
          <a:xfrm>
            <a:off x="5153541" y="886217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67BDBE-A6AD-49C1-A704-49CEF75A1603}"/>
              </a:ext>
            </a:extLst>
          </p:cNvPr>
          <p:cNvSpPr txBox="1"/>
          <p:nvPr/>
        </p:nvSpPr>
        <p:spPr>
          <a:xfrm>
            <a:off x="4039373" y="3882448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64DC45-4408-43B7-B9C3-B83CADA9A3C1}"/>
              </a:ext>
            </a:extLst>
          </p:cNvPr>
          <p:cNvSpPr txBox="1"/>
          <p:nvPr/>
        </p:nvSpPr>
        <p:spPr>
          <a:xfrm>
            <a:off x="4029848" y="4825423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C48C791-79E2-4002-81EC-1F05963529FE}"/>
              </a:ext>
            </a:extLst>
          </p:cNvPr>
          <p:cNvSpPr txBox="1"/>
          <p:nvPr/>
        </p:nvSpPr>
        <p:spPr>
          <a:xfrm>
            <a:off x="5865255" y="3642514"/>
            <a:ext cx="538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Objeto</a:t>
            </a:r>
            <a:r>
              <a:rPr lang="en-US" b="1" dirty="0"/>
              <a:t> BACnet: Entrada </a:t>
            </a:r>
            <a:r>
              <a:rPr lang="en-US" b="1" dirty="0" err="1"/>
              <a:t>Análoga</a:t>
            </a:r>
            <a:r>
              <a:rPr lang="en-US" b="1" dirty="0"/>
              <a:t> 1 – </a:t>
            </a:r>
            <a:r>
              <a:rPr lang="en-US" b="1" dirty="0" err="1"/>
              <a:t>Frecuencia</a:t>
            </a:r>
            <a:r>
              <a:rPr lang="en-US" b="1" dirty="0"/>
              <a:t> – Hertz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E1739F-6030-415F-AEB7-E49BE2D594FB}"/>
              </a:ext>
            </a:extLst>
          </p:cNvPr>
          <p:cNvSpPr txBox="1"/>
          <p:nvPr/>
        </p:nvSpPr>
        <p:spPr>
          <a:xfrm>
            <a:off x="7098045" y="701551"/>
            <a:ext cx="341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 la </a:t>
            </a:r>
            <a:r>
              <a:rPr lang="en-US" dirty="0" err="1"/>
              <a:t>perspectiva</a:t>
            </a:r>
            <a:r>
              <a:rPr lang="en-US" dirty="0"/>
              <a:t> de BACnet</a:t>
            </a:r>
          </a:p>
        </p:txBody>
      </p:sp>
    </p:spTree>
    <p:extLst>
      <p:ext uri="{BB962C8B-B14F-4D97-AF65-F5344CB8AC3E}">
        <p14:creationId xmlns:p14="http://schemas.microsoft.com/office/powerpoint/2010/main" val="3461840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3833EC-D33A-417D-B4E1-D38BEFB0045F}"/>
              </a:ext>
            </a:extLst>
          </p:cNvPr>
          <p:cNvSpPr txBox="1"/>
          <p:nvPr/>
        </p:nvSpPr>
        <p:spPr>
          <a:xfrm>
            <a:off x="4052332" y="60261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Cache de </a:t>
            </a:r>
            <a:r>
              <a:rPr lang="en-US" dirty="0" err="1"/>
              <a:t>Datos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1DF55D-1838-43F6-968D-B593CBF4B586}"/>
              </a:ext>
            </a:extLst>
          </p:cNvPr>
          <p:cNvSpPr txBox="1"/>
          <p:nvPr/>
        </p:nvSpPr>
        <p:spPr>
          <a:xfrm>
            <a:off x="3588782" y="5512245"/>
            <a:ext cx="275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Tipo de </a:t>
            </a:r>
            <a:r>
              <a:rPr lang="en-US" dirty="0" err="1"/>
              <a:t>Datos</a:t>
            </a:r>
            <a:r>
              <a:rPr lang="en-US" dirty="0"/>
              <a:t> = Float </a:t>
            </a:r>
          </a:p>
          <a:p>
            <a:pPr algn="ctr"/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Objetos</a:t>
            </a:r>
            <a:r>
              <a:rPr lang="en-US" dirty="0"/>
              <a:t> =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31165-F389-4280-A8DA-FF62F68D1BA0}"/>
              </a:ext>
            </a:extLst>
          </p:cNvPr>
          <p:cNvSpPr/>
          <p:nvPr/>
        </p:nvSpPr>
        <p:spPr>
          <a:xfrm>
            <a:off x="4029591" y="4618669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612158-D74B-4133-907C-07770DAF06BD}"/>
              </a:ext>
            </a:extLst>
          </p:cNvPr>
          <p:cNvSpPr txBox="1"/>
          <p:nvPr/>
        </p:nvSpPr>
        <p:spPr>
          <a:xfrm>
            <a:off x="5130800" y="4545784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Offset=1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2F730371-24EB-45E2-9C2E-762162495CF1}"/>
              </a:ext>
            </a:extLst>
          </p:cNvPr>
          <p:cNvSpPr/>
          <p:nvPr/>
        </p:nvSpPr>
        <p:spPr>
          <a:xfrm>
            <a:off x="857766" y="3825025"/>
            <a:ext cx="2190750" cy="1295747"/>
          </a:xfrm>
          <a:prstGeom prst="wedgeRoundRectCallout">
            <a:avLst>
              <a:gd name="adj1" fmla="val 97428"/>
              <a:gd name="adj2" fmla="val 36036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Modbus: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Contiene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40003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4024A745-1F91-4C9E-BAC9-FCD3C0DBBF3F}"/>
              </a:ext>
            </a:extLst>
          </p:cNvPr>
          <p:cNvSpPr/>
          <p:nvPr/>
        </p:nvSpPr>
        <p:spPr>
          <a:xfrm>
            <a:off x="857766" y="1874191"/>
            <a:ext cx="2190750" cy="1295747"/>
          </a:xfrm>
          <a:prstGeom prst="wedgeRoundRectCallout">
            <a:avLst>
              <a:gd name="adj1" fmla="val 93950"/>
              <a:gd name="adj2" fmla="val 119347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Modbus: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Contiene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40010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D9E25A-31A1-4E5B-9DD6-35B24A06318A}"/>
              </a:ext>
            </a:extLst>
          </p:cNvPr>
          <p:cNvSpPr/>
          <p:nvPr/>
        </p:nvSpPr>
        <p:spPr>
          <a:xfrm>
            <a:off x="4029591" y="3711054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33D948-06A1-4ECA-992D-0ECE7ED7D925}"/>
              </a:ext>
            </a:extLst>
          </p:cNvPr>
          <p:cNvSpPr txBox="1"/>
          <p:nvPr/>
        </p:nvSpPr>
        <p:spPr>
          <a:xfrm>
            <a:off x="5130800" y="3638169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AEBEEFE-AA2A-4208-AD17-1FD18FA27EC9}"/>
              </a:ext>
            </a:extLst>
          </p:cNvPr>
          <p:cNvSpPr/>
          <p:nvPr/>
        </p:nvSpPr>
        <p:spPr>
          <a:xfrm>
            <a:off x="4029591" y="2789016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AE485F-9A4C-43B6-B98B-397786CF91BF}"/>
              </a:ext>
            </a:extLst>
          </p:cNvPr>
          <p:cNvSpPr txBox="1"/>
          <p:nvPr/>
        </p:nvSpPr>
        <p:spPr>
          <a:xfrm>
            <a:off x="5130800" y="2716131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FDBB66-4E60-428D-9F71-E462F31BB57B}"/>
              </a:ext>
            </a:extLst>
          </p:cNvPr>
          <p:cNvSpPr/>
          <p:nvPr/>
        </p:nvSpPr>
        <p:spPr>
          <a:xfrm>
            <a:off x="4029075" y="1877994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E2EA12-A1B4-4AB7-8C9B-A73F0D150AA7}"/>
              </a:ext>
            </a:extLst>
          </p:cNvPr>
          <p:cNvSpPr txBox="1"/>
          <p:nvPr/>
        </p:nvSpPr>
        <p:spPr>
          <a:xfrm>
            <a:off x="5130284" y="1805109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97B2AF2-1951-4329-94BC-F9B58E2B24D2}"/>
              </a:ext>
            </a:extLst>
          </p:cNvPr>
          <p:cNvSpPr/>
          <p:nvPr/>
        </p:nvSpPr>
        <p:spPr>
          <a:xfrm>
            <a:off x="4052332" y="959102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78EA57-FC02-416C-899D-BD1118B0F38A}"/>
              </a:ext>
            </a:extLst>
          </p:cNvPr>
          <p:cNvSpPr txBox="1"/>
          <p:nvPr/>
        </p:nvSpPr>
        <p:spPr>
          <a:xfrm>
            <a:off x="5153541" y="886217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67BDBE-A6AD-49C1-A704-49CEF75A1603}"/>
              </a:ext>
            </a:extLst>
          </p:cNvPr>
          <p:cNvSpPr txBox="1"/>
          <p:nvPr/>
        </p:nvSpPr>
        <p:spPr>
          <a:xfrm>
            <a:off x="4039373" y="3882448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64DC45-4408-43B7-B9C3-B83CADA9A3C1}"/>
              </a:ext>
            </a:extLst>
          </p:cNvPr>
          <p:cNvSpPr txBox="1"/>
          <p:nvPr/>
        </p:nvSpPr>
        <p:spPr>
          <a:xfrm>
            <a:off x="4029848" y="4825423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C48C791-79E2-4002-81EC-1F05963529FE}"/>
              </a:ext>
            </a:extLst>
          </p:cNvPr>
          <p:cNvSpPr txBox="1"/>
          <p:nvPr/>
        </p:nvSpPr>
        <p:spPr>
          <a:xfrm>
            <a:off x="5865255" y="3642514"/>
            <a:ext cx="538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Objeto</a:t>
            </a:r>
            <a:r>
              <a:rPr lang="en-US" b="1" dirty="0"/>
              <a:t> BACnet: Entrada </a:t>
            </a:r>
            <a:r>
              <a:rPr lang="en-US" b="1" dirty="0" err="1"/>
              <a:t>Análoga</a:t>
            </a:r>
            <a:r>
              <a:rPr lang="en-US" b="1" dirty="0"/>
              <a:t> 1 – </a:t>
            </a:r>
            <a:r>
              <a:rPr lang="en-US" b="1" dirty="0" err="1"/>
              <a:t>Frecuencia</a:t>
            </a:r>
            <a:r>
              <a:rPr lang="en-US" b="1" dirty="0"/>
              <a:t> – Hertz</a:t>
            </a:r>
          </a:p>
        </p:txBody>
      </p:sp>
      <p:pic>
        <p:nvPicPr>
          <p:cNvPr id="37" name="Picture 2" descr="Business, One, Success, Freelancer">
            <a:extLst>
              <a:ext uri="{FF2B5EF4-FFF2-40B4-BE49-F238E27FC236}">
                <a16:creationId xmlns:a16="http://schemas.microsoft.com/office/drawing/2014/main" id="{32FBEC1E-DA50-4370-9675-B99E2F61D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1410766"/>
            <a:ext cx="1957518" cy="195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hought Bubble: Cloud 37">
            <a:extLst>
              <a:ext uri="{FF2B5EF4-FFF2-40B4-BE49-F238E27FC236}">
                <a16:creationId xmlns:a16="http://schemas.microsoft.com/office/drawing/2014/main" id="{3958E607-A32E-43D5-9E18-F9A3AA413B8F}"/>
              </a:ext>
            </a:extLst>
          </p:cNvPr>
          <p:cNvSpPr/>
          <p:nvPr/>
        </p:nvSpPr>
        <p:spPr>
          <a:xfrm>
            <a:off x="7782730" y="580344"/>
            <a:ext cx="3425536" cy="2281206"/>
          </a:xfrm>
          <a:prstGeom prst="cloudCallout">
            <a:avLst>
              <a:gd name="adj1" fmla="val -62649"/>
              <a:gd name="adj2" fmla="val -931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Contine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asignando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los </a:t>
            </a:r>
            <a:r>
              <a:rPr lang="en-US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objetos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BACnet</a:t>
            </a:r>
          </a:p>
        </p:txBody>
      </p:sp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0F7B1DA5-5F82-4ECB-986F-B79FDE4C5C5A}"/>
              </a:ext>
            </a:extLst>
          </p:cNvPr>
          <p:cNvSpPr/>
          <p:nvPr/>
        </p:nvSpPr>
        <p:spPr>
          <a:xfrm>
            <a:off x="7276800" y="4096792"/>
            <a:ext cx="2368550" cy="1219089"/>
          </a:xfrm>
          <a:prstGeom prst="wedgeRoundRectCallout">
            <a:avLst>
              <a:gd name="adj1" fmla="val -107160"/>
              <a:gd name="adj2" fmla="val 21962"/>
              <a:gd name="adj3" fmla="val 16667"/>
            </a:avLst>
          </a:prstGeom>
          <a:solidFill>
            <a:srgbClr val="82838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Adjuntemos</a:t>
            </a:r>
            <a:r>
              <a:rPr lang="en-US" dirty="0"/>
              <a:t> el </a:t>
            </a:r>
            <a:r>
              <a:rPr lang="en-US" dirty="0" err="1"/>
              <a:t>Objeto</a:t>
            </a:r>
            <a:r>
              <a:rPr lang="en-US" dirty="0"/>
              <a:t> BACnet AI(2) a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del cache.</a:t>
            </a:r>
          </a:p>
        </p:txBody>
      </p:sp>
    </p:spTree>
    <p:extLst>
      <p:ext uri="{BB962C8B-B14F-4D97-AF65-F5344CB8AC3E}">
        <p14:creationId xmlns:p14="http://schemas.microsoft.com/office/powerpoint/2010/main" val="3921217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3833EC-D33A-417D-B4E1-D38BEFB0045F}"/>
              </a:ext>
            </a:extLst>
          </p:cNvPr>
          <p:cNvSpPr txBox="1"/>
          <p:nvPr/>
        </p:nvSpPr>
        <p:spPr>
          <a:xfrm>
            <a:off x="4052332" y="60261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Cache de </a:t>
            </a:r>
            <a:r>
              <a:rPr lang="en-US" dirty="0" err="1"/>
              <a:t>Datos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1DF55D-1838-43F6-968D-B593CBF4B586}"/>
              </a:ext>
            </a:extLst>
          </p:cNvPr>
          <p:cNvSpPr txBox="1"/>
          <p:nvPr/>
        </p:nvSpPr>
        <p:spPr>
          <a:xfrm>
            <a:off x="3588782" y="5512245"/>
            <a:ext cx="275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Tipo de </a:t>
            </a:r>
            <a:r>
              <a:rPr lang="en-US" dirty="0" err="1"/>
              <a:t>Datos</a:t>
            </a:r>
            <a:r>
              <a:rPr lang="en-US" dirty="0"/>
              <a:t> = Float </a:t>
            </a:r>
          </a:p>
          <a:p>
            <a:pPr algn="ctr"/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Objetos</a:t>
            </a:r>
            <a:r>
              <a:rPr lang="en-US" dirty="0"/>
              <a:t> =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31165-F389-4280-A8DA-FF62F68D1BA0}"/>
              </a:ext>
            </a:extLst>
          </p:cNvPr>
          <p:cNvSpPr/>
          <p:nvPr/>
        </p:nvSpPr>
        <p:spPr>
          <a:xfrm>
            <a:off x="4029591" y="4618669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612158-D74B-4133-907C-07770DAF06BD}"/>
              </a:ext>
            </a:extLst>
          </p:cNvPr>
          <p:cNvSpPr txBox="1"/>
          <p:nvPr/>
        </p:nvSpPr>
        <p:spPr>
          <a:xfrm>
            <a:off x="5130800" y="4545784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Offset=1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2F730371-24EB-45E2-9C2E-762162495CF1}"/>
              </a:ext>
            </a:extLst>
          </p:cNvPr>
          <p:cNvSpPr/>
          <p:nvPr/>
        </p:nvSpPr>
        <p:spPr>
          <a:xfrm>
            <a:off x="857766" y="3788291"/>
            <a:ext cx="2190750" cy="1332481"/>
          </a:xfrm>
          <a:prstGeom prst="wedgeRoundRectCallout">
            <a:avLst>
              <a:gd name="adj1" fmla="val 97428"/>
              <a:gd name="adj2" fmla="val 36036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Modbus: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Contiene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40003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4024A745-1F91-4C9E-BAC9-FCD3C0DBBF3F}"/>
              </a:ext>
            </a:extLst>
          </p:cNvPr>
          <p:cNvSpPr/>
          <p:nvPr/>
        </p:nvSpPr>
        <p:spPr>
          <a:xfrm>
            <a:off x="857766" y="1874191"/>
            <a:ext cx="2190750" cy="1295747"/>
          </a:xfrm>
          <a:prstGeom prst="wedgeRoundRectCallout">
            <a:avLst>
              <a:gd name="adj1" fmla="val 93950"/>
              <a:gd name="adj2" fmla="val 119347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Modbus: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Contiene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40010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D9E25A-31A1-4E5B-9DD6-35B24A06318A}"/>
              </a:ext>
            </a:extLst>
          </p:cNvPr>
          <p:cNvSpPr/>
          <p:nvPr/>
        </p:nvSpPr>
        <p:spPr>
          <a:xfrm>
            <a:off x="4029591" y="3711054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33D948-06A1-4ECA-992D-0ECE7ED7D925}"/>
              </a:ext>
            </a:extLst>
          </p:cNvPr>
          <p:cNvSpPr txBox="1"/>
          <p:nvPr/>
        </p:nvSpPr>
        <p:spPr>
          <a:xfrm>
            <a:off x="5130800" y="3638169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AEBEEFE-AA2A-4208-AD17-1FD18FA27EC9}"/>
              </a:ext>
            </a:extLst>
          </p:cNvPr>
          <p:cNvSpPr/>
          <p:nvPr/>
        </p:nvSpPr>
        <p:spPr>
          <a:xfrm>
            <a:off x="4029591" y="2789016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AE485F-9A4C-43B6-B98B-397786CF91BF}"/>
              </a:ext>
            </a:extLst>
          </p:cNvPr>
          <p:cNvSpPr txBox="1"/>
          <p:nvPr/>
        </p:nvSpPr>
        <p:spPr>
          <a:xfrm>
            <a:off x="5130800" y="2716131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FDBB66-4E60-428D-9F71-E462F31BB57B}"/>
              </a:ext>
            </a:extLst>
          </p:cNvPr>
          <p:cNvSpPr/>
          <p:nvPr/>
        </p:nvSpPr>
        <p:spPr>
          <a:xfrm>
            <a:off x="4029075" y="1877994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E2EA12-A1B4-4AB7-8C9B-A73F0D150AA7}"/>
              </a:ext>
            </a:extLst>
          </p:cNvPr>
          <p:cNvSpPr txBox="1"/>
          <p:nvPr/>
        </p:nvSpPr>
        <p:spPr>
          <a:xfrm>
            <a:off x="5130284" y="1805109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97B2AF2-1951-4329-94BC-F9B58E2B24D2}"/>
              </a:ext>
            </a:extLst>
          </p:cNvPr>
          <p:cNvSpPr/>
          <p:nvPr/>
        </p:nvSpPr>
        <p:spPr>
          <a:xfrm>
            <a:off x="4052332" y="959102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78EA57-FC02-416C-899D-BD1118B0F38A}"/>
              </a:ext>
            </a:extLst>
          </p:cNvPr>
          <p:cNvSpPr txBox="1"/>
          <p:nvPr/>
        </p:nvSpPr>
        <p:spPr>
          <a:xfrm>
            <a:off x="5153541" y="886217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67BDBE-A6AD-49C1-A704-49CEF75A1603}"/>
              </a:ext>
            </a:extLst>
          </p:cNvPr>
          <p:cNvSpPr txBox="1"/>
          <p:nvPr/>
        </p:nvSpPr>
        <p:spPr>
          <a:xfrm>
            <a:off x="4039373" y="3882448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64DC45-4408-43B7-B9C3-B83CADA9A3C1}"/>
              </a:ext>
            </a:extLst>
          </p:cNvPr>
          <p:cNvSpPr txBox="1"/>
          <p:nvPr/>
        </p:nvSpPr>
        <p:spPr>
          <a:xfrm>
            <a:off x="4029848" y="4825423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C48C791-79E2-4002-81EC-1F05963529FE}"/>
              </a:ext>
            </a:extLst>
          </p:cNvPr>
          <p:cNvSpPr txBox="1"/>
          <p:nvPr/>
        </p:nvSpPr>
        <p:spPr>
          <a:xfrm>
            <a:off x="5865255" y="3642514"/>
            <a:ext cx="538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Objeto</a:t>
            </a:r>
            <a:r>
              <a:rPr lang="en-US" b="1" dirty="0"/>
              <a:t> BACnet: Entrada </a:t>
            </a:r>
            <a:r>
              <a:rPr lang="en-US" b="1" dirty="0" err="1"/>
              <a:t>Análoga</a:t>
            </a:r>
            <a:r>
              <a:rPr lang="en-US" b="1" dirty="0"/>
              <a:t> 1 – </a:t>
            </a:r>
            <a:r>
              <a:rPr lang="en-US" b="1" dirty="0" err="1"/>
              <a:t>Frecuencia</a:t>
            </a:r>
            <a:r>
              <a:rPr lang="en-US" b="1" dirty="0"/>
              <a:t> – Hertz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3F56CFC-D82A-4B12-A3E1-00122001BAEF}"/>
              </a:ext>
            </a:extLst>
          </p:cNvPr>
          <p:cNvSpPr txBox="1"/>
          <p:nvPr/>
        </p:nvSpPr>
        <p:spPr>
          <a:xfrm>
            <a:off x="5881132" y="4556015"/>
            <a:ext cx="6310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Objeto</a:t>
            </a:r>
            <a:r>
              <a:rPr lang="en-US" b="1" dirty="0"/>
              <a:t> BACnet: Entrada </a:t>
            </a:r>
            <a:r>
              <a:rPr lang="en-US" b="1" dirty="0" err="1"/>
              <a:t>Análoga</a:t>
            </a:r>
            <a:r>
              <a:rPr lang="en-US" b="1" dirty="0"/>
              <a:t> 2 – </a:t>
            </a:r>
          </a:p>
          <a:p>
            <a:r>
              <a:rPr lang="en-US" b="1" dirty="0" err="1"/>
              <a:t>Potencia</a:t>
            </a:r>
            <a:r>
              <a:rPr lang="en-US" b="1" dirty="0"/>
              <a:t> Real Total - Watts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AAB050-EB3E-47E6-9F16-CF4FD9E8DC3A}"/>
              </a:ext>
            </a:extLst>
          </p:cNvPr>
          <p:cNvSpPr txBox="1"/>
          <p:nvPr/>
        </p:nvSpPr>
        <p:spPr>
          <a:xfrm>
            <a:off x="7098045" y="701551"/>
            <a:ext cx="341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 la </a:t>
            </a:r>
            <a:r>
              <a:rPr lang="en-US" dirty="0" err="1"/>
              <a:t>perspectiva</a:t>
            </a:r>
            <a:r>
              <a:rPr lang="en-US" dirty="0"/>
              <a:t> de BACnet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3D6818-D6DC-472C-AF83-554046529670}"/>
              </a:ext>
            </a:extLst>
          </p:cNvPr>
          <p:cNvSpPr txBox="1"/>
          <p:nvPr/>
        </p:nvSpPr>
        <p:spPr>
          <a:xfrm>
            <a:off x="6800832" y="1054171"/>
            <a:ext cx="4014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Dirección</a:t>
            </a:r>
            <a:r>
              <a:rPr lang="en-US" dirty="0"/>
              <a:t> IP del Gateway= 10.10.122.10</a:t>
            </a:r>
          </a:p>
          <a:p>
            <a:pPr algn="ctr"/>
            <a:r>
              <a:rPr lang="en-US" dirty="0"/>
              <a:t>“Device Instance Number” = 389001</a:t>
            </a:r>
          </a:p>
        </p:txBody>
      </p:sp>
    </p:spTree>
    <p:extLst>
      <p:ext uri="{BB962C8B-B14F-4D97-AF65-F5344CB8AC3E}">
        <p14:creationId xmlns:p14="http://schemas.microsoft.com/office/powerpoint/2010/main" val="1047536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B1CABDF-0F96-4F2A-BFDD-F64A4B4B0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197" y="1107633"/>
            <a:ext cx="10749803" cy="320306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282200D5-8E4E-470C-BF76-C2B3078B1BE8}"/>
              </a:ext>
            </a:extLst>
          </p:cNvPr>
          <p:cNvSpPr/>
          <p:nvPr/>
        </p:nvSpPr>
        <p:spPr>
          <a:xfrm>
            <a:off x="7846597" y="1793987"/>
            <a:ext cx="2930525" cy="2641600"/>
          </a:xfrm>
          <a:prstGeom prst="wedgeRoundRectCallout">
            <a:avLst>
              <a:gd name="adj1" fmla="val 43659"/>
              <a:gd name="adj2" fmla="val -64510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Vemos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aquí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que el factor de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escala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es 10. 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Esto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significa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que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leemos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 valor de 600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registro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40010,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entonces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temenos que divider por 10 para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sacar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frecuencia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que es de 60.</a:t>
            </a:r>
          </a:p>
        </p:txBody>
      </p:sp>
      <p:pic>
        <p:nvPicPr>
          <p:cNvPr id="14" name="Picture 2" descr="Business, One, Success, Freelancer">
            <a:extLst>
              <a:ext uri="{FF2B5EF4-FFF2-40B4-BE49-F238E27FC236}">
                <a16:creationId xmlns:a16="http://schemas.microsoft.com/office/drawing/2014/main" id="{2A908786-31A8-4C9C-89C0-CCB6EB6F5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3456828"/>
            <a:ext cx="1957518" cy="195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B73A6147-A27C-4EC6-BAB9-7C2108C8C3E9}"/>
              </a:ext>
            </a:extLst>
          </p:cNvPr>
          <p:cNvSpPr/>
          <p:nvPr/>
        </p:nvSpPr>
        <p:spPr>
          <a:xfrm>
            <a:off x="2645633" y="2285039"/>
            <a:ext cx="4407871" cy="2150045"/>
          </a:xfrm>
          <a:prstGeom prst="cloudCallout">
            <a:avLst>
              <a:gd name="adj1" fmla="val -57974"/>
              <a:gd name="adj2" fmla="val 14836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Pero </a:t>
            </a:r>
            <a:r>
              <a:rPr lang="en-US" sz="28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nunca</a:t>
            </a:r>
            <a:r>
              <a:rPr lang="en-US" sz="2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resolvimos</a:t>
            </a:r>
            <a:r>
              <a:rPr lang="en-US" sz="2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 </a:t>
            </a:r>
            <a:r>
              <a:rPr lang="en-US" sz="28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problema</a:t>
            </a:r>
            <a:r>
              <a:rPr lang="en-US" sz="2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en-US" sz="28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escala</a:t>
            </a:r>
            <a:r>
              <a:rPr lang="en-US" sz="2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500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B1CABDF-0F96-4F2A-BFDD-F64A4B4B0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097" y="1107633"/>
            <a:ext cx="11092703" cy="320306"/>
          </a:xfrm>
          <a:prstGeom prst="rect">
            <a:avLst/>
          </a:prstGeom>
        </p:spPr>
      </p:pic>
      <p:pic>
        <p:nvPicPr>
          <p:cNvPr id="14" name="Picture 2" descr="Business, One, Success, Freelancer">
            <a:extLst>
              <a:ext uri="{FF2B5EF4-FFF2-40B4-BE49-F238E27FC236}">
                <a16:creationId xmlns:a16="http://schemas.microsoft.com/office/drawing/2014/main" id="{2A908786-31A8-4C9C-89C0-CCB6EB6F5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3456828"/>
            <a:ext cx="1957518" cy="195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B73A6147-A27C-4EC6-BAB9-7C2108C8C3E9}"/>
              </a:ext>
            </a:extLst>
          </p:cNvPr>
          <p:cNvSpPr/>
          <p:nvPr/>
        </p:nvSpPr>
        <p:spPr>
          <a:xfrm>
            <a:off x="2645633" y="2285039"/>
            <a:ext cx="4407871" cy="2150045"/>
          </a:xfrm>
          <a:prstGeom prst="cloudCallout">
            <a:avLst>
              <a:gd name="adj1" fmla="val -57974"/>
              <a:gd name="adj2" fmla="val 14836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Definamos</a:t>
            </a: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 ‘Mod’, o una ‘</a:t>
            </a:r>
            <a:r>
              <a:rPr lang="en-US" sz="2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Modificación</a:t>
            </a: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 – una </a:t>
            </a:r>
            <a:r>
              <a:rPr lang="en-US" sz="2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tarea</a:t>
            </a: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para </a:t>
            </a:r>
            <a:r>
              <a:rPr lang="en-US" sz="2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manipular</a:t>
            </a: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02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3833EC-D33A-417D-B4E1-D38BEFB0045F}"/>
              </a:ext>
            </a:extLst>
          </p:cNvPr>
          <p:cNvSpPr txBox="1"/>
          <p:nvPr/>
        </p:nvSpPr>
        <p:spPr>
          <a:xfrm>
            <a:off x="3994457" y="60261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Cache de </a:t>
            </a:r>
            <a:r>
              <a:rPr lang="en-US" dirty="0" err="1"/>
              <a:t>Datos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1DF55D-1838-43F6-968D-B593CBF4B586}"/>
              </a:ext>
            </a:extLst>
          </p:cNvPr>
          <p:cNvSpPr txBox="1"/>
          <p:nvPr/>
        </p:nvSpPr>
        <p:spPr>
          <a:xfrm>
            <a:off x="3530907" y="5512245"/>
            <a:ext cx="275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Tipo de </a:t>
            </a:r>
            <a:r>
              <a:rPr lang="en-US" dirty="0" err="1"/>
              <a:t>Datos</a:t>
            </a:r>
            <a:r>
              <a:rPr lang="en-US" dirty="0"/>
              <a:t> = Float </a:t>
            </a:r>
          </a:p>
          <a:p>
            <a:pPr algn="ctr"/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Objetos</a:t>
            </a:r>
            <a:r>
              <a:rPr lang="en-US" dirty="0"/>
              <a:t> =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31165-F389-4280-A8DA-FF62F68D1BA0}"/>
              </a:ext>
            </a:extLst>
          </p:cNvPr>
          <p:cNvSpPr/>
          <p:nvPr/>
        </p:nvSpPr>
        <p:spPr>
          <a:xfrm>
            <a:off x="3971716" y="4618669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612158-D74B-4133-907C-07770DAF06BD}"/>
              </a:ext>
            </a:extLst>
          </p:cNvPr>
          <p:cNvSpPr txBox="1"/>
          <p:nvPr/>
        </p:nvSpPr>
        <p:spPr>
          <a:xfrm>
            <a:off x="5072925" y="4545784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Offset=1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4024A745-1F91-4C9E-BAC9-FCD3C0DBBF3F}"/>
              </a:ext>
            </a:extLst>
          </p:cNvPr>
          <p:cNvSpPr/>
          <p:nvPr/>
        </p:nvSpPr>
        <p:spPr>
          <a:xfrm>
            <a:off x="799891" y="1874191"/>
            <a:ext cx="2190750" cy="1295747"/>
          </a:xfrm>
          <a:prstGeom prst="wedgeRoundRectCallout">
            <a:avLst>
              <a:gd name="adj1" fmla="val 93950"/>
              <a:gd name="adj2" fmla="val 119347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Modbus: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Contiene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40010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D9E25A-31A1-4E5B-9DD6-35B24A06318A}"/>
              </a:ext>
            </a:extLst>
          </p:cNvPr>
          <p:cNvSpPr/>
          <p:nvPr/>
        </p:nvSpPr>
        <p:spPr>
          <a:xfrm>
            <a:off x="3971716" y="3711054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33D948-06A1-4ECA-992D-0ECE7ED7D925}"/>
              </a:ext>
            </a:extLst>
          </p:cNvPr>
          <p:cNvSpPr txBox="1"/>
          <p:nvPr/>
        </p:nvSpPr>
        <p:spPr>
          <a:xfrm>
            <a:off x="5072925" y="3638169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AEBEEFE-AA2A-4208-AD17-1FD18FA27EC9}"/>
              </a:ext>
            </a:extLst>
          </p:cNvPr>
          <p:cNvSpPr/>
          <p:nvPr/>
        </p:nvSpPr>
        <p:spPr>
          <a:xfrm>
            <a:off x="3971716" y="2789016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AE485F-9A4C-43B6-B98B-397786CF91BF}"/>
              </a:ext>
            </a:extLst>
          </p:cNvPr>
          <p:cNvSpPr txBox="1"/>
          <p:nvPr/>
        </p:nvSpPr>
        <p:spPr>
          <a:xfrm>
            <a:off x="5072925" y="2716131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FDBB66-4E60-428D-9F71-E462F31BB57B}"/>
              </a:ext>
            </a:extLst>
          </p:cNvPr>
          <p:cNvSpPr/>
          <p:nvPr/>
        </p:nvSpPr>
        <p:spPr>
          <a:xfrm>
            <a:off x="3971200" y="1877994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E2EA12-A1B4-4AB7-8C9B-A73F0D150AA7}"/>
              </a:ext>
            </a:extLst>
          </p:cNvPr>
          <p:cNvSpPr txBox="1"/>
          <p:nvPr/>
        </p:nvSpPr>
        <p:spPr>
          <a:xfrm>
            <a:off x="5072409" y="1805109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97B2AF2-1951-4329-94BC-F9B58E2B24D2}"/>
              </a:ext>
            </a:extLst>
          </p:cNvPr>
          <p:cNvSpPr/>
          <p:nvPr/>
        </p:nvSpPr>
        <p:spPr>
          <a:xfrm>
            <a:off x="3994457" y="959102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78EA57-FC02-416C-899D-BD1118B0F38A}"/>
              </a:ext>
            </a:extLst>
          </p:cNvPr>
          <p:cNvSpPr txBox="1"/>
          <p:nvPr/>
        </p:nvSpPr>
        <p:spPr>
          <a:xfrm>
            <a:off x="5095666" y="886217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67BDBE-A6AD-49C1-A704-49CEF75A1603}"/>
              </a:ext>
            </a:extLst>
          </p:cNvPr>
          <p:cNvSpPr txBox="1"/>
          <p:nvPr/>
        </p:nvSpPr>
        <p:spPr>
          <a:xfrm>
            <a:off x="3981498" y="3882448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64DC45-4408-43B7-B9C3-B83CADA9A3C1}"/>
              </a:ext>
            </a:extLst>
          </p:cNvPr>
          <p:cNvSpPr txBox="1"/>
          <p:nvPr/>
        </p:nvSpPr>
        <p:spPr>
          <a:xfrm>
            <a:off x="3971973" y="4825423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C48C791-79E2-4002-81EC-1F05963529FE}"/>
              </a:ext>
            </a:extLst>
          </p:cNvPr>
          <p:cNvSpPr txBox="1"/>
          <p:nvPr/>
        </p:nvSpPr>
        <p:spPr>
          <a:xfrm>
            <a:off x="5865255" y="3642514"/>
            <a:ext cx="538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Objeto</a:t>
            </a:r>
            <a:r>
              <a:rPr lang="en-US" b="1" dirty="0"/>
              <a:t> BACnet: Entrada </a:t>
            </a:r>
            <a:r>
              <a:rPr lang="en-US" b="1" dirty="0" err="1"/>
              <a:t>Análoga</a:t>
            </a:r>
            <a:r>
              <a:rPr lang="en-US" b="1" dirty="0"/>
              <a:t> 1 – </a:t>
            </a:r>
            <a:r>
              <a:rPr lang="en-US" b="1" dirty="0" err="1"/>
              <a:t>Frecuencia</a:t>
            </a:r>
            <a:r>
              <a:rPr lang="en-US" b="1" dirty="0"/>
              <a:t> – Hertz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17247AE-EA17-46E9-AF0A-24626798F61E}"/>
              </a:ext>
            </a:extLst>
          </p:cNvPr>
          <p:cNvSpPr txBox="1"/>
          <p:nvPr/>
        </p:nvSpPr>
        <p:spPr>
          <a:xfrm>
            <a:off x="6610349" y="1365686"/>
            <a:ext cx="4000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Tarea</a:t>
            </a:r>
            <a:r>
              <a:rPr lang="en-US" sz="2400" b="1" dirty="0"/>
              <a:t> Mod #1</a:t>
            </a:r>
          </a:p>
          <a:p>
            <a:pPr algn="ctr"/>
            <a:r>
              <a:rPr lang="en-US" sz="2400" b="1" dirty="0"/>
              <a:t>Tome los </a:t>
            </a:r>
            <a:r>
              <a:rPr lang="en-US" sz="2400" b="1" dirty="0" err="1"/>
              <a:t>contenidos</a:t>
            </a:r>
            <a:r>
              <a:rPr lang="en-US" sz="2400" b="1" dirty="0"/>
              <a:t> del cache offset=2, </a:t>
            </a:r>
            <a:r>
              <a:rPr lang="en-US" sz="2400" b="1" dirty="0" err="1"/>
              <a:t>divida</a:t>
            </a:r>
            <a:r>
              <a:rPr lang="en-US" sz="2400" b="1" dirty="0"/>
              <a:t> por 10, y </a:t>
            </a:r>
            <a:r>
              <a:rPr lang="en-US" sz="2400" b="1" dirty="0" err="1"/>
              <a:t>guarde</a:t>
            </a:r>
            <a:r>
              <a:rPr lang="en-US" sz="2400" b="1" dirty="0"/>
              <a:t> el </a:t>
            </a:r>
            <a:r>
              <a:rPr lang="en-US" sz="2400" b="1" dirty="0" err="1"/>
              <a:t>resultado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el offset 3. </a:t>
            </a:r>
            <a:r>
              <a:rPr lang="en-US" sz="2400" b="1" dirty="0" err="1"/>
              <a:t>Haga</a:t>
            </a:r>
            <a:r>
              <a:rPr lang="en-US" sz="2400" b="1" dirty="0"/>
              <a:t> </a:t>
            </a:r>
            <a:r>
              <a:rPr lang="en-US" sz="2400" b="1" dirty="0" err="1"/>
              <a:t>esto</a:t>
            </a:r>
            <a:r>
              <a:rPr lang="en-US" sz="2400" b="1" dirty="0"/>
              <a:t> de </a:t>
            </a:r>
            <a:r>
              <a:rPr lang="en-US" sz="2400" b="1" dirty="0" err="1"/>
              <a:t>manera</a:t>
            </a:r>
            <a:r>
              <a:rPr lang="en-US" sz="2400" b="1" dirty="0"/>
              <a:t> continua.</a:t>
            </a:r>
          </a:p>
        </p:txBody>
      </p:sp>
    </p:spTree>
    <p:extLst>
      <p:ext uri="{BB962C8B-B14F-4D97-AF65-F5344CB8AC3E}">
        <p14:creationId xmlns:p14="http://schemas.microsoft.com/office/powerpoint/2010/main" val="1445530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BY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0D7EC3B-C568-4596-8CA6-5385743A5E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491054"/>
              </p:ext>
            </p:extLst>
          </p:nvPr>
        </p:nvGraphicFramePr>
        <p:xfrm>
          <a:off x="681038" y="2036763"/>
          <a:ext cx="10829925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Image" r:id="rId5" imgW="14311080" imgH="3669840" progId="Photoshop.Image.18">
                  <p:embed/>
                </p:oleObj>
              </mc:Choice>
              <mc:Fallback>
                <p:oleObj name="Image" r:id="rId5" imgW="14311080" imgH="366984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1038" y="2036763"/>
                        <a:ext cx="10829925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16473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3833EC-D33A-417D-B4E1-D38BEFB0045F}"/>
              </a:ext>
            </a:extLst>
          </p:cNvPr>
          <p:cNvSpPr txBox="1"/>
          <p:nvPr/>
        </p:nvSpPr>
        <p:spPr>
          <a:xfrm>
            <a:off x="3994457" y="60261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Cache de </a:t>
            </a:r>
            <a:r>
              <a:rPr lang="en-US" dirty="0" err="1"/>
              <a:t>Datos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1DF55D-1838-43F6-968D-B593CBF4B586}"/>
              </a:ext>
            </a:extLst>
          </p:cNvPr>
          <p:cNvSpPr txBox="1"/>
          <p:nvPr/>
        </p:nvSpPr>
        <p:spPr>
          <a:xfrm>
            <a:off x="3530907" y="5512245"/>
            <a:ext cx="275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Tipo de </a:t>
            </a:r>
            <a:r>
              <a:rPr lang="en-US" dirty="0" err="1"/>
              <a:t>Datos</a:t>
            </a:r>
            <a:r>
              <a:rPr lang="en-US" dirty="0"/>
              <a:t> = Float </a:t>
            </a:r>
          </a:p>
          <a:p>
            <a:pPr algn="ctr"/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Objetos</a:t>
            </a:r>
            <a:r>
              <a:rPr lang="en-US" dirty="0"/>
              <a:t> =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31165-F389-4280-A8DA-FF62F68D1BA0}"/>
              </a:ext>
            </a:extLst>
          </p:cNvPr>
          <p:cNvSpPr/>
          <p:nvPr/>
        </p:nvSpPr>
        <p:spPr>
          <a:xfrm>
            <a:off x="3971716" y="4618669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612158-D74B-4133-907C-07770DAF06BD}"/>
              </a:ext>
            </a:extLst>
          </p:cNvPr>
          <p:cNvSpPr txBox="1"/>
          <p:nvPr/>
        </p:nvSpPr>
        <p:spPr>
          <a:xfrm>
            <a:off x="5072925" y="4545784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Offset=1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4024A745-1F91-4C9E-BAC9-FCD3C0DBBF3F}"/>
              </a:ext>
            </a:extLst>
          </p:cNvPr>
          <p:cNvSpPr/>
          <p:nvPr/>
        </p:nvSpPr>
        <p:spPr>
          <a:xfrm>
            <a:off x="799891" y="1874191"/>
            <a:ext cx="2190750" cy="1295747"/>
          </a:xfrm>
          <a:prstGeom prst="wedgeRoundRectCallout">
            <a:avLst>
              <a:gd name="adj1" fmla="val 93950"/>
              <a:gd name="adj2" fmla="val 119347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Modbus: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Contiene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40010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D9E25A-31A1-4E5B-9DD6-35B24A06318A}"/>
              </a:ext>
            </a:extLst>
          </p:cNvPr>
          <p:cNvSpPr/>
          <p:nvPr/>
        </p:nvSpPr>
        <p:spPr>
          <a:xfrm>
            <a:off x="3971716" y="3711054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33D948-06A1-4ECA-992D-0ECE7ED7D925}"/>
              </a:ext>
            </a:extLst>
          </p:cNvPr>
          <p:cNvSpPr txBox="1"/>
          <p:nvPr/>
        </p:nvSpPr>
        <p:spPr>
          <a:xfrm>
            <a:off x="5072925" y="3638169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AEBEEFE-AA2A-4208-AD17-1FD18FA27EC9}"/>
              </a:ext>
            </a:extLst>
          </p:cNvPr>
          <p:cNvSpPr/>
          <p:nvPr/>
        </p:nvSpPr>
        <p:spPr>
          <a:xfrm>
            <a:off x="3971716" y="2789016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AE485F-9A4C-43B6-B98B-397786CF91BF}"/>
              </a:ext>
            </a:extLst>
          </p:cNvPr>
          <p:cNvSpPr txBox="1"/>
          <p:nvPr/>
        </p:nvSpPr>
        <p:spPr>
          <a:xfrm>
            <a:off x="5072925" y="2716131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FDBB66-4E60-428D-9F71-E462F31BB57B}"/>
              </a:ext>
            </a:extLst>
          </p:cNvPr>
          <p:cNvSpPr/>
          <p:nvPr/>
        </p:nvSpPr>
        <p:spPr>
          <a:xfrm>
            <a:off x="3971200" y="1877994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E2EA12-A1B4-4AB7-8C9B-A73F0D150AA7}"/>
              </a:ext>
            </a:extLst>
          </p:cNvPr>
          <p:cNvSpPr txBox="1"/>
          <p:nvPr/>
        </p:nvSpPr>
        <p:spPr>
          <a:xfrm>
            <a:off x="5072409" y="1805109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97B2AF2-1951-4329-94BC-F9B58E2B24D2}"/>
              </a:ext>
            </a:extLst>
          </p:cNvPr>
          <p:cNvSpPr/>
          <p:nvPr/>
        </p:nvSpPr>
        <p:spPr>
          <a:xfrm>
            <a:off x="3994457" y="959102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78EA57-FC02-416C-899D-BD1118B0F38A}"/>
              </a:ext>
            </a:extLst>
          </p:cNvPr>
          <p:cNvSpPr txBox="1"/>
          <p:nvPr/>
        </p:nvSpPr>
        <p:spPr>
          <a:xfrm>
            <a:off x="5095666" y="886217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67BDBE-A6AD-49C1-A704-49CEF75A1603}"/>
              </a:ext>
            </a:extLst>
          </p:cNvPr>
          <p:cNvSpPr txBox="1"/>
          <p:nvPr/>
        </p:nvSpPr>
        <p:spPr>
          <a:xfrm>
            <a:off x="3981498" y="3882448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64DC45-4408-43B7-B9C3-B83CADA9A3C1}"/>
              </a:ext>
            </a:extLst>
          </p:cNvPr>
          <p:cNvSpPr txBox="1"/>
          <p:nvPr/>
        </p:nvSpPr>
        <p:spPr>
          <a:xfrm>
            <a:off x="3971973" y="4825423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17247AE-EA17-46E9-AF0A-24626798F61E}"/>
              </a:ext>
            </a:extLst>
          </p:cNvPr>
          <p:cNvSpPr txBox="1"/>
          <p:nvPr/>
        </p:nvSpPr>
        <p:spPr>
          <a:xfrm>
            <a:off x="6889025" y="3956937"/>
            <a:ext cx="4000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Tarea</a:t>
            </a:r>
            <a:r>
              <a:rPr lang="en-US" sz="2400" b="1" dirty="0"/>
              <a:t> Mod #1</a:t>
            </a:r>
          </a:p>
          <a:p>
            <a:pPr algn="ctr"/>
            <a:r>
              <a:rPr lang="en-US" sz="2400" b="1" dirty="0"/>
              <a:t>Tome los </a:t>
            </a:r>
            <a:r>
              <a:rPr lang="en-US" sz="2400" b="1" dirty="0" err="1"/>
              <a:t>contenidos</a:t>
            </a:r>
            <a:r>
              <a:rPr lang="en-US" sz="2400" b="1" dirty="0"/>
              <a:t> del cache offset=2, </a:t>
            </a:r>
            <a:r>
              <a:rPr lang="en-US" sz="2400" b="1" dirty="0" err="1"/>
              <a:t>divida</a:t>
            </a:r>
            <a:r>
              <a:rPr lang="en-US" sz="2400" b="1" dirty="0"/>
              <a:t> por 10, y </a:t>
            </a:r>
            <a:r>
              <a:rPr lang="en-US" sz="2400" b="1" dirty="0" err="1"/>
              <a:t>guarde</a:t>
            </a:r>
            <a:r>
              <a:rPr lang="en-US" sz="2400" b="1" dirty="0"/>
              <a:t> el </a:t>
            </a:r>
            <a:r>
              <a:rPr lang="en-US" sz="2400" b="1" dirty="0" err="1"/>
              <a:t>resultado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el offset 3. </a:t>
            </a:r>
            <a:r>
              <a:rPr lang="en-US" sz="2400" b="1" dirty="0" err="1"/>
              <a:t>Haga</a:t>
            </a:r>
            <a:r>
              <a:rPr lang="en-US" sz="2400" b="1" dirty="0"/>
              <a:t> </a:t>
            </a:r>
            <a:r>
              <a:rPr lang="en-US" sz="2400" b="1" dirty="0" err="1"/>
              <a:t>esto</a:t>
            </a:r>
            <a:r>
              <a:rPr lang="en-US" sz="2400" b="1" dirty="0"/>
              <a:t> de </a:t>
            </a:r>
            <a:r>
              <a:rPr lang="en-US" sz="2400" b="1" dirty="0" err="1"/>
              <a:t>manera</a:t>
            </a:r>
            <a:r>
              <a:rPr lang="en-US" sz="2400" b="1" dirty="0"/>
              <a:t> continua.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46A75D3-7009-4061-94A3-E5F683B72751}"/>
              </a:ext>
            </a:extLst>
          </p:cNvPr>
          <p:cNvSpPr/>
          <p:nvPr/>
        </p:nvSpPr>
        <p:spPr>
          <a:xfrm>
            <a:off x="5870828" y="3102540"/>
            <a:ext cx="3479804" cy="1079500"/>
          </a:xfrm>
          <a:custGeom>
            <a:avLst/>
            <a:gdLst>
              <a:gd name="connsiteX0" fmla="*/ 0 w 3479804"/>
              <a:gd name="connsiteY0" fmla="*/ 1079500 h 1079500"/>
              <a:gd name="connsiteX1" fmla="*/ 3479800 w 3479804"/>
              <a:gd name="connsiteY1" fmla="*/ 584200 h 1079500"/>
              <a:gd name="connsiteX2" fmla="*/ 25400 w 3479804"/>
              <a:gd name="connsiteY2" fmla="*/ 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9804" h="1079500">
                <a:moveTo>
                  <a:pt x="0" y="1079500"/>
                </a:moveTo>
                <a:cubicBezTo>
                  <a:pt x="1737783" y="921808"/>
                  <a:pt x="3475567" y="764117"/>
                  <a:pt x="3479800" y="584200"/>
                </a:cubicBezTo>
                <a:cubicBezTo>
                  <a:pt x="3484033" y="404283"/>
                  <a:pt x="577850" y="103717"/>
                  <a:pt x="25400" y="0"/>
                </a:cubicBezTo>
              </a:path>
            </a:pathLst>
          </a:custGeom>
          <a:noFill/>
          <a:ln w="2222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E63CC8-B929-4CB2-BE35-E2D29A9C62B4}"/>
              </a:ext>
            </a:extLst>
          </p:cNvPr>
          <p:cNvSpPr txBox="1"/>
          <p:nvPr/>
        </p:nvSpPr>
        <p:spPr>
          <a:xfrm>
            <a:off x="3971200" y="2987865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1398318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3833EC-D33A-417D-B4E1-D38BEFB0045F}"/>
              </a:ext>
            </a:extLst>
          </p:cNvPr>
          <p:cNvSpPr txBox="1"/>
          <p:nvPr/>
        </p:nvSpPr>
        <p:spPr>
          <a:xfrm>
            <a:off x="3994457" y="60261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Cache de </a:t>
            </a:r>
            <a:r>
              <a:rPr lang="en-US" dirty="0" err="1"/>
              <a:t>Datos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1DF55D-1838-43F6-968D-B593CBF4B586}"/>
              </a:ext>
            </a:extLst>
          </p:cNvPr>
          <p:cNvSpPr txBox="1"/>
          <p:nvPr/>
        </p:nvSpPr>
        <p:spPr>
          <a:xfrm>
            <a:off x="3530907" y="5512245"/>
            <a:ext cx="275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Tipo de </a:t>
            </a:r>
            <a:r>
              <a:rPr lang="en-US" dirty="0" err="1"/>
              <a:t>Datos</a:t>
            </a:r>
            <a:r>
              <a:rPr lang="en-US" dirty="0"/>
              <a:t> = Float </a:t>
            </a:r>
          </a:p>
          <a:p>
            <a:pPr algn="ctr"/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Objetos</a:t>
            </a:r>
            <a:r>
              <a:rPr lang="en-US" dirty="0"/>
              <a:t> =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31165-F389-4280-A8DA-FF62F68D1BA0}"/>
              </a:ext>
            </a:extLst>
          </p:cNvPr>
          <p:cNvSpPr/>
          <p:nvPr/>
        </p:nvSpPr>
        <p:spPr>
          <a:xfrm>
            <a:off x="3971716" y="4618669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612158-D74B-4133-907C-07770DAF06BD}"/>
              </a:ext>
            </a:extLst>
          </p:cNvPr>
          <p:cNvSpPr txBox="1"/>
          <p:nvPr/>
        </p:nvSpPr>
        <p:spPr>
          <a:xfrm>
            <a:off x="5072925" y="4545784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D9E25A-31A1-4E5B-9DD6-35B24A06318A}"/>
              </a:ext>
            </a:extLst>
          </p:cNvPr>
          <p:cNvSpPr/>
          <p:nvPr/>
        </p:nvSpPr>
        <p:spPr>
          <a:xfrm>
            <a:off x="3971716" y="3711054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33D948-06A1-4ECA-992D-0ECE7ED7D925}"/>
              </a:ext>
            </a:extLst>
          </p:cNvPr>
          <p:cNvSpPr txBox="1"/>
          <p:nvPr/>
        </p:nvSpPr>
        <p:spPr>
          <a:xfrm>
            <a:off x="5072925" y="3638169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AEBEEFE-AA2A-4208-AD17-1FD18FA27EC9}"/>
              </a:ext>
            </a:extLst>
          </p:cNvPr>
          <p:cNvSpPr/>
          <p:nvPr/>
        </p:nvSpPr>
        <p:spPr>
          <a:xfrm>
            <a:off x="3971716" y="2789016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AE485F-9A4C-43B6-B98B-397786CF91BF}"/>
              </a:ext>
            </a:extLst>
          </p:cNvPr>
          <p:cNvSpPr txBox="1"/>
          <p:nvPr/>
        </p:nvSpPr>
        <p:spPr>
          <a:xfrm>
            <a:off x="5072925" y="2716131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FDBB66-4E60-428D-9F71-E462F31BB57B}"/>
              </a:ext>
            </a:extLst>
          </p:cNvPr>
          <p:cNvSpPr/>
          <p:nvPr/>
        </p:nvSpPr>
        <p:spPr>
          <a:xfrm>
            <a:off x="3971200" y="1877994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E2EA12-A1B4-4AB7-8C9B-A73F0D150AA7}"/>
              </a:ext>
            </a:extLst>
          </p:cNvPr>
          <p:cNvSpPr txBox="1"/>
          <p:nvPr/>
        </p:nvSpPr>
        <p:spPr>
          <a:xfrm>
            <a:off x="5072409" y="1805109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97B2AF2-1951-4329-94BC-F9B58E2B24D2}"/>
              </a:ext>
            </a:extLst>
          </p:cNvPr>
          <p:cNvSpPr/>
          <p:nvPr/>
        </p:nvSpPr>
        <p:spPr>
          <a:xfrm>
            <a:off x="3994457" y="959102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78EA57-FC02-416C-899D-BD1118B0F38A}"/>
              </a:ext>
            </a:extLst>
          </p:cNvPr>
          <p:cNvSpPr txBox="1"/>
          <p:nvPr/>
        </p:nvSpPr>
        <p:spPr>
          <a:xfrm>
            <a:off x="5095666" y="886217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67BDBE-A6AD-49C1-A704-49CEF75A1603}"/>
              </a:ext>
            </a:extLst>
          </p:cNvPr>
          <p:cNvSpPr txBox="1"/>
          <p:nvPr/>
        </p:nvSpPr>
        <p:spPr>
          <a:xfrm>
            <a:off x="3981498" y="3882448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64DC45-4408-43B7-B9C3-B83CADA9A3C1}"/>
              </a:ext>
            </a:extLst>
          </p:cNvPr>
          <p:cNvSpPr txBox="1"/>
          <p:nvPr/>
        </p:nvSpPr>
        <p:spPr>
          <a:xfrm>
            <a:off x="3971973" y="4825423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17247AE-EA17-46E9-AF0A-24626798F61E}"/>
              </a:ext>
            </a:extLst>
          </p:cNvPr>
          <p:cNvSpPr txBox="1"/>
          <p:nvPr/>
        </p:nvSpPr>
        <p:spPr>
          <a:xfrm>
            <a:off x="697066" y="2000387"/>
            <a:ext cx="27206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Tarea</a:t>
            </a:r>
            <a:r>
              <a:rPr lang="en-US" sz="1400" dirty="0"/>
              <a:t> Mod #1</a:t>
            </a:r>
          </a:p>
          <a:p>
            <a:pPr algn="ctr"/>
            <a:r>
              <a:rPr lang="en-US" sz="1400" dirty="0"/>
              <a:t>Tome los </a:t>
            </a:r>
            <a:r>
              <a:rPr lang="en-US" sz="1400" dirty="0" err="1"/>
              <a:t>contenidos</a:t>
            </a:r>
            <a:r>
              <a:rPr lang="en-US" sz="1400" dirty="0"/>
              <a:t> del cache offset=2, </a:t>
            </a:r>
            <a:r>
              <a:rPr lang="en-US" sz="1400" dirty="0" err="1"/>
              <a:t>divida</a:t>
            </a:r>
            <a:r>
              <a:rPr lang="en-US" sz="1400" dirty="0"/>
              <a:t> por 10, y </a:t>
            </a:r>
            <a:r>
              <a:rPr lang="en-US" sz="1400" dirty="0" err="1"/>
              <a:t>guarde</a:t>
            </a:r>
            <a:r>
              <a:rPr lang="en-US" sz="1400" dirty="0"/>
              <a:t> el </a:t>
            </a:r>
            <a:r>
              <a:rPr lang="en-US" sz="1400" dirty="0" err="1"/>
              <a:t>resultado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el offset 3. </a:t>
            </a:r>
            <a:r>
              <a:rPr lang="en-US" sz="1400" dirty="0" err="1"/>
              <a:t>Haga</a:t>
            </a:r>
            <a:r>
              <a:rPr lang="en-US" sz="1400" dirty="0"/>
              <a:t> </a:t>
            </a:r>
            <a:r>
              <a:rPr lang="en-US" sz="1400" dirty="0" err="1"/>
              <a:t>esto</a:t>
            </a:r>
            <a:r>
              <a:rPr lang="en-US" sz="1400" dirty="0"/>
              <a:t> de </a:t>
            </a:r>
            <a:r>
              <a:rPr lang="en-US" sz="1400" dirty="0" err="1"/>
              <a:t>manera</a:t>
            </a:r>
            <a:r>
              <a:rPr lang="en-US" sz="1400" dirty="0"/>
              <a:t> continua.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46A75D3-7009-4061-94A3-E5F683B72751}"/>
              </a:ext>
            </a:extLst>
          </p:cNvPr>
          <p:cNvSpPr/>
          <p:nvPr/>
        </p:nvSpPr>
        <p:spPr>
          <a:xfrm flipH="1">
            <a:off x="1662829" y="3071301"/>
            <a:ext cx="2236377" cy="1079500"/>
          </a:xfrm>
          <a:custGeom>
            <a:avLst/>
            <a:gdLst>
              <a:gd name="connsiteX0" fmla="*/ 0 w 3479804"/>
              <a:gd name="connsiteY0" fmla="*/ 1079500 h 1079500"/>
              <a:gd name="connsiteX1" fmla="*/ 3479800 w 3479804"/>
              <a:gd name="connsiteY1" fmla="*/ 584200 h 1079500"/>
              <a:gd name="connsiteX2" fmla="*/ 25400 w 3479804"/>
              <a:gd name="connsiteY2" fmla="*/ 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9804" h="1079500">
                <a:moveTo>
                  <a:pt x="0" y="1079500"/>
                </a:moveTo>
                <a:cubicBezTo>
                  <a:pt x="1737783" y="921808"/>
                  <a:pt x="3475567" y="764117"/>
                  <a:pt x="3479800" y="584200"/>
                </a:cubicBezTo>
                <a:cubicBezTo>
                  <a:pt x="3484033" y="404283"/>
                  <a:pt x="577850" y="103717"/>
                  <a:pt x="25400" y="0"/>
                </a:cubicBezTo>
              </a:path>
            </a:pathLst>
          </a:custGeom>
          <a:noFill/>
          <a:ln w="2222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E63CC8-B929-4CB2-BE35-E2D29A9C62B4}"/>
              </a:ext>
            </a:extLst>
          </p:cNvPr>
          <p:cNvSpPr txBox="1"/>
          <p:nvPr/>
        </p:nvSpPr>
        <p:spPr>
          <a:xfrm>
            <a:off x="3971200" y="2987865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60</a:t>
            </a:r>
          </a:p>
        </p:txBody>
      </p:sp>
      <p:pic>
        <p:nvPicPr>
          <p:cNvPr id="40" name="Picture 2" descr="Business, One, Success, Freelancer">
            <a:extLst>
              <a:ext uri="{FF2B5EF4-FFF2-40B4-BE49-F238E27FC236}">
                <a16:creationId xmlns:a16="http://schemas.microsoft.com/office/drawing/2014/main" id="{C76B9FF7-43F6-4724-B2D2-998D6E91F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02" y="1069609"/>
            <a:ext cx="1957518" cy="195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hought Bubble: Cloud 40">
            <a:extLst>
              <a:ext uri="{FF2B5EF4-FFF2-40B4-BE49-F238E27FC236}">
                <a16:creationId xmlns:a16="http://schemas.microsoft.com/office/drawing/2014/main" id="{7F6F64D7-15AC-4EED-BD90-24BD2FC9B5DD}"/>
              </a:ext>
            </a:extLst>
          </p:cNvPr>
          <p:cNvSpPr/>
          <p:nvPr/>
        </p:nvSpPr>
        <p:spPr>
          <a:xfrm>
            <a:off x="7458006" y="602610"/>
            <a:ext cx="3785252" cy="1700752"/>
          </a:xfrm>
          <a:prstGeom prst="cloudCallout">
            <a:avLst>
              <a:gd name="adj1" fmla="val -57974"/>
              <a:gd name="adj2" fmla="val 14836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Tiene </a:t>
            </a:r>
            <a:r>
              <a:rPr lang="en-US" sz="20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sentido</a:t>
            </a:r>
            <a:r>
              <a:rPr lang="en-US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 </a:t>
            </a:r>
            <a:r>
              <a:rPr lang="en-US" sz="20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cambiar</a:t>
            </a:r>
            <a:r>
              <a:rPr lang="en-US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 </a:t>
            </a:r>
            <a:r>
              <a:rPr lang="en-US" sz="20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mapeo</a:t>
            </a:r>
            <a:r>
              <a:rPr lang="en-US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BACnet.</a:t>
            </a:r>
          </a:p>
        </p:txBody>
      </p:sp>
    </p:spTree>
    <p:extLst>
      <p:ext uri="{BB962C8B-B14F-4D97-AF65-F5344CB8AC3E}">
        <p14:creationId xmlns:p14="http://schemas.microsoft.com/office/powerpoint/2010/main" val="350739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3833EC-D33A-417D-B4E1-D38BEFB0045F}"/>
              </a:ext>
            </a:extLst>
          </p:cNvPr>
          <p:cNvSpPr txBox="1"/>
          <p:nvPr/>
        </p:nvSpPr>
        <p:spPr>
          <a:xfrm>
            <a:off x="3994457" y="60261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Cache de </a:t>
            </a:r>
            <a:r>
              <a:rPr lang="en-US" dirty="0" err="1"/>
              <a:t>Datos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1DF55D-1838-43F6-968D-B593CBF4B586}"/>
              </a:ext>
            </a:extLst>
          </p:cNvPr>
          <p:cNvSpPr txBox="1"/>
          <p:nvPr/>
        </p:nvSpPr>
        <p:spPr>
          <a:xfrm>
            <a:off x="3530907" y="5512245"/>
            <a:ext cx="275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Tipo de </a:t>
            </a:r>
            <a:r>
              <a:rPr lang="en-US" dirty="0" err="1"/>
              <a:t>Datos</a:t>
            </a:r>
            <a:r>
              <a:rPr lang="en-US" dirty="0"/>
              <a:t> = Float </a:t>
            </a:r>
          </a:p>
          <a:p>
            <a:pPr algn="ctr"/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Objetos</a:t>
            </a:r>
            <a:r>
              <a:rPr lang="en-US" dirty="0"/>
              <a:t> =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31165-F389-4280-A8DA-FF62F68D1BA0}"/>
              </a:ext>
            </a:extLst>
          </p:cNvPr>
          <p:cNvSpPr/>
          <p:nvPr/>
        </p:nvSpPr>
        <p:spPr>
          <a:xfrm>
            <a:off x="3971716" y="4618669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612158-D74B-4133-907C-07770DAF06BD}"/>
              </a:ext>
            </a:extLst>
          </p:cNvPr>
          <p:cNvSpPr txBox="1"/>
          <p:nvPr/>
        </p:nvSpPr>
        <p:spPr>
          <a:xfrm>
            <a:off x="5072925" y="4545784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D9E25A-31A1-4E5B-9DD6-35B24A06318A}"/>
              </a:ext>
            </a:extLst>
          </p:cNvPr>
          <p:cNvSpPr/>
          <p:nvPr/>
        </p:nvSpPr>
        <p:spPr>
          <a:xfrm>
            <a:off x="3971716" y="3711054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33D948-06A1-4ECA-992D-0ECE7ED7D925}"/>
              </a:ext>
            </a:extLst>
          </p:cNvPr>
          <p:cNvSpPr txBox="1"/>
          <p:nvPr/>
        </p:nvSpPr>
        <p:spPr>
          <a:xfrm>
            <a:off x="5072925" y="3638169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AEBEEFE-AA2A-4208-AD17-1FD18FA27EC9}"/>
              </a:ext>
            </a:extLst>
          </p:cNvPr>
          <p:cNvSpPr/>
          <p:nvPr/>
        </p:nvSpPr>
        <p:spPr>
          <a:xfrm>
            <a:off x="3971716" y="2789016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AE485F-9A4C-43B6-B98B-397786CF91BF}"/>
              </a:ext>
            </a:extLst>
          </p:cNvPr>
          <p:cNvSpPr txBox="1"/>
          <p:nvPr/>
        </p:nvSpPr>
        <p:spPr>
          <a:xfrm>
            <a:off x="5072925" y="2716131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FDBB66-4E60-428D-9F71-E462F31BB57B}"/>
              </a:ext>
            </a:extLst>
          </p:cNvPr>
          <p:cNvSpPr/>
          <p:nvPr/>
        </p:nvSpPr>
        <p:spPr>
          <a:xfrm>
            <a:off x="3971200" y="1877994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E2EA12-A1B4-4AB7-8C9B-A73F0D150AA7}"/>
              </a:ext>
            </a:extLst>
          </p:cNvPr>
          <p:cNvSpPr txBox="1"/>
          <p:nvPr/>
        </p:nvSpPr>
        <p:spPr>
          <a:xfrm>
            <a:off x="5072409" y="1805109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97B2AF2-1951-4329-94BC-F9B58E2B24D2}"/>
              </a:ext>
            </a:extLst>
          </p:cNvPr>
          <p:cNvSpPr/>
          <p:nvPr/>
        </p:nvSpPr>
        <p:spPr>
          <a:xfrm>
            <a:off x="3994457" y="959102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78EA57-FC02-416C-899D-BD1118B0F38A}"/>
              </a:ext>
            </a:extLst>
          </p:cNvPr>
          <p:cNvSpPr txBox="1"/>
          <p:nvPr/>
        </p:nvSpPr>
        <p:spPr>
          <a:xfrm>
            <a:off x="5095666" y="886217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67BDBE-A6AD-49C1-A704-49CEF75A1603}"/>
              </a:ext>
            </a:extLst>
          </p:cNvPr>
          <p:cNvSpPr txBox="1"/>
          <p:nvPr/>
        </p:nvSpPr>
        <p:spPr>
          <a:xfrm>
            <a:off x="3981498" y="3882448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64DC45-4408-43B7-B9C3-B83CADA9A3C1}"/>
              </a:ext>
            </a:extLst>
          </p:cNvPr>
          <p:cNvSpPr txBox="1"/>
          <p:nvPr/>
        </p:nvSpPr>
        <p:spPr>
          <a:xfrm>
            <a:off x="3971973" y="4825423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17247AE-EA17-46E9-AF0A-24626798F61E}"/>
              </a:ext>
            </a:extLst>
          </p:cNvPr>
          <p:cNvSpPr txBox="1"/>
          <p:nvPr/>
        </p:nvSpPr>
        <p:spPr>
          <a:xfrm>
            <a:off x="698393" y="2054158"/>
            <a:ext cx="24703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Tarea</a:t>
            </a:r>
            <a:r>
              <a:rPr lang="en-US" sz="1400" dirty="0"/>
              <a:t> Mod #1</a:t>
            </a:r>
          </a:p>
          <a:p>
            <a:pPr algn="ctr"/>
            <a:r>
              <a:rPr lang="en-US" sz="1400" dirty="0"/>
              <a:t>Tome los </a:t>
            </a:r>
            <a:r>
              <a:rPr lang="en-US" sz="1400" dirty="0" err="1"/>
              <a:t>contenidos</a:t>
            </a:r>
            <a:r>
              <a:rPr lang="en-US" sz="1400" dirty="0"/>
              <a:t> del cache offset=2, </a:t>
            </a:r>
            <a:r>
              <a:rPr lang="en-US" sz="1400" dirty="0" err="1"/>
              <a:t>divida</a:t>
            </a:r>
            <a:r>
              <a:rPr lang="en-US" sz="1400" dirty="0"/>
              <a:t> por 10, y </a:t>
            </a:r>
            <a:r>
              <a:rPr lang="en-US" sz="1400" dirty="0" err="1"/>
              <a:t>guarde</a:t>
            </a:r>
            <a:r>
              <a:rPr lang="en-US" sz="1400" dirty="0"/>
              <a:t> el </a:t>
            </a:r>
            <a:r>
              <a:rPr lang="en-US" sz="1400" dirty="0" err="1"/>
              <a:t>resultado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el offset 3. </a:t>
            </a:r>
            <a:r>
              <a:rPr lang="en-US" sz="1400" dirty="0" err="1"/>
              <a:t>Haga</a:t>
            </a:r>
            <a:r>
              <a:rPr lang="en-US" sz="1400" dirty="0"/>
              <a:t> </a:t>
            </a:r>
            <a:r>
              <a:rPr lang="en-US" sz="1400" dirty="0" err="1"/>
              <a:t>esto</a:t>
            </a:r>
            <a:r>
              <a:rPr lang="en-US" sz="1400" dirty="0"/>
              <a:t> de </a:t>
            </a:r>
            <a:r>
              <a:rPr lang="en-US" sz="1400" dirty="0" err="1"/>
              <a:t>manera</a:t>
            </a:r>
            <a:r>
              <a:rPr lang="en-US" sz="1400" dirty="0"/>
              <a:t> continua.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46A75D3-7009-4061-94A3-E5F683B72751}"/>
              </a:ext>
            </a:extLst>
          </p:cNvPr>
          <p:cNvSpPr/>
          <p:nvPr/>
        </p:nvSpPr>
        <p:spPr>
          <a:xfrm flipH="1">
            <a:off x="1662829" y="3071301"/>
            <a:ext cx="2236377" cy="1079500"/>
          </a:xfrm>
          <a:custGeom>
            <a:avLst/>
            <a:gdLst>
              <a:gd name="connsiteX0" fmla="*/ 0 w 3479804"/>
              <a:gd name="connsiteY0" fmla="*/ 1079500 h 1079500"/>
              <a:gd name="connsiteX1" fmla="*/ 3479800 w 3479804"/>
              <a:gd name="connsiteY1" fmla="*/ 584200 h 1079500"/>
              <a:gd name="connsiteX2" fmla="*/ 25400 w 3479804"/>
              <a:gd name="connsiteY2" fmla="*/ 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9804" h="1079500">
                <a:moveTo>
                  <a:pt x="0" y="1079500"/>
                </a:moveTo>
                <a:cubicBezTo>
                  <a:pt x="1737783" y="921808"/>
                  <a:pt x="3475567" y="764117"/>
                  <a:pt x="3479800" y="584200"/>
                </a:cubicBezTo>
                <a:cubicBezTo>
                  <a:pt x="3484033" y="404283"/>
                  <a:pt x="577850" y="103717"/>
                  <a:pt x="25400" y="0"/>
                </a:cubicBezTo>
              </a:path>
            </a:pathLst>
          </a:custGeom>
          <a:noFill/>
          <a:ln w="2222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E63CC8-B929-4CB2-BE35-E2D29A9C62B4}"/>
              </a:ext>
            </a:extLst>
          </p:cNvPr>
          <p:cNvSpPr txBox="1"/>
          <p:nvPr/>
        </p:nvSpPr>
        <p:spPr>
          <a:xfrm>
            <a:off x="3971200" y="2987865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60</a:t>
            </a:r>
          </a:p>
        </p:txBody>
      </p:sp>
      <p:pic>
        <p:nvPicPr>
          <p:cNvPr id="40" name="Picture 2" descr="Business, One, Success, Freelancer">
            <a:extLst>
              <a:ext uri="{FF2B5EF4-FFF2-40B4-BE49-F238E27FC236}">
                <a16:creationId xmlns:a16="http://schemas.microsoft.com/office/drawing/2014/main" id="{C76B9FF7-43F6-4724-B2D2-998D6E91F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02" y="1069609"/>
            <a:ext cx="1957518" cy="195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hought Bubble: Cloud 40">
            <a:extLst>
              <a:ext uri="{FF2B5EF4-FFF2-40B4-BE49-F238E27FC236}">
                <a16:creationId xmlns:a16="http://schemas.microsoft.com/office/drawing/2014/main" id="{7F6F64D7-15AC-4EED-BD90-24BD2FC9B5DD}"/>
              </a:ext>
            </a:extLst>
          </p:cNvPr>
          <p:cNvSpPr/>
          <p:nvPr/>
        </p:nvSpPr>
        <p:spPr>
          <a:xfrm>
            <a:off x="7458006" y="602610"/>
            <a:ext cx="3785252" cy="1700752"/>
          </a:xfrm>
          <a:prstGeom prst="cloudCallout">
            <a:avLst>
              <a:gd name="adj1" fmla="val -57974"/>
              <a:gd name="adj2" fmla="val 14836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Tiene </a:t>
            </a:r>
            <a:r>
              <a:rPr lang="en-US" sz="20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sentido</a:t>
            </a:r>
            <a:r>
              <a:rPr lang="en-US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 </a:t>
            </a:r>
            <a:r>
              <a:rPr lang="en-US" sz="20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cambiar</a:t>
            </a:r>
            <a:r>
              <a:rPr lang="en-US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 </a:t>
            </a:r>
            <a:r>
              <a:rPr lang="en-US" sz="20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mapeo</a:t>
            </a:r>
            <a:r>
              <a:rPr lang="en-US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BACnet.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AFB2117-5CA6-46E5-97E0-29BD0DA2B2FA}"/>
              </a:ext>
            </a:extLst>
          </p:cNvPr>
          <p:cNvSpPr txBox="1"/>
          <p:nvPr/>
        </p:nvSpPr>
        <p:spPr>
          <a:xfrm>
            <a:off x="5748233" y="3635023"/>
            <a:ext cx="538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Objeto</a:t>
            </a:r>
            <a:r>
              <a:rPr lang="en-US" b="1" dirty="0"/>
              <a:t> BACnet: Entrada </a:t>
            </a:r>
            <a:r>
              <a:rPr lang="en-US" b="1" dirty="0" err="1"/>
              <a:t>Análoga</a:t>
            </a:r>
            <a:r>
              <a:rPr lang="en-US" b="1" dirty="0"/>
              <a:t> 1 – </a:t>
            </a:r>
            <a:r>
              <a:rPr lang="en-US" b="1" dirty="0" err="1"/>
              <a:t>Frecuencia</a:t>
            </a:r>
            <a:r>
              <a:rPr lang="en-US" b="1" dirty="0"/>
              <a:t> – Hertz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969D2C3-066A-40BC-9E9A-5E9F79C41A17}"/>
              </a:ext>
            </a:extLst>
          </p:cNvPr>
          <p:cNvSpPr txBox="1"/>
          <p:nvPr/>
        </p:nvSpPr>
        <p:spPr>
          <a:xfrm>
            <a:off x="5748233" y="4569270"/>
            <a:ext cx="603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Objeto</a:t>
            </a:r>
            <a:r>
              <a:rPr lang="en-US" b="1" dirty="0"/>
              <a:t> BACnet: Entrada </a:t>
            </a:r>
            <a:r>
              <a:rPr lang="en-US" b="1" dirty="0" err="1"/>
              <a:t>Análoga</a:t>
            </a:r>
            <a:r>
              <a:rPr lang="en-US" b="1" dirty="0"/>
              <a:t> 2 – </a:t>
            </a:r>
          </a:p>
          <a:p>
            <a:r>
              <a:rPr lang="en-US" b="1" dirty="0" err="1"/>
              <a:t>Potencia</a:t>
            </a:r>
            <a:r>
              <a:rPr lang="en-US" b="1" dirty="0"/>
              <a:t> Real Total - Watts</a:t>
            </a:r>
          </a:p>
        </p:txBody>
      </p:sp>
    </p:spTree>
    <p:extLst>
      <p:ext uri="{BB962C8B-B14F-4D97-AF65-F5344CB8AC3E}">
        <p14:creationId xmlns:p14="http://schemas.microsoft.com/office/powerpoint/2010/main" val="4232793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3833EC-D33A-417D-B4E1-D38BEFB0045F}"/>
              </a:ext>
            </a:extLst>
          </p:cNvPr>
          <p:cNvSpPr txBox="1"/>
          <p:nvPr/>
        </p:nvSpPr>
        <p:spPr>
          <a:xfrm>
            <a:off x="3994457" y="60261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Cache de </a:t>
            </a:r>
            <a:r>
              <a:rPr lang="en-US" dirty="0" err="1"/>
              <a:t>Datos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1DF55D-1838-43F6-968D-B593CBF4B586}"/>
              </a:ext>
            </a:extLst>
          </p:cNvPr>
          <p:cNvSpPr txBox="1"/>
          <p:nvPr/>
        </p:nvSpPr>
        <p:spPr>
          <a:xfrm>
            <a:off x="3530907" y="5512245"/>
            <a:ext cx="275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Tipo de </a:t>
            </a:r>
            <a:r>
              <a:rPr lang="en-US" dirty="0" err="1"/>
              <a:t>Datos</a:t>
            </a:r>
            <a:r>
              <a:rPr lang="en-US" dirty="0"/>
              <a:t> = Float </a:t>
            </a:r>
          </a:p>
          <a:p>
            <a:pPr algn="ctr"/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Objetos</a:t>
            </a:r>
            <a:r>
              <a:rPr lang="en-US" dirty="0"/>
              <a:t> = 5</a:t>
            </a:r>
          </a:p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31165-F389-4280-A8DA-FF62F68D1BA0}"/>
              </a:ext>
            </a:extLst>
          </p:cNvPr>
          <p:cNvSpPr/>
          <p:nvPr/>
        </p:nvSpPr>
        <p:spPr>
          <a:xfrm>
            <a:off x="3971716" y="4618669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612158-D74B-4133-907C-07770DAF06BD}"/>
              </a:ext>
            </a:extLst>
          </p:cNvPr>
          <p:cNvSpPr txBox="1"/>
          <p:nvPr/>
        </p:nvSpPr>
        <p:spPr>
          <a:xfrm>
            <a:off x="5072925" y="4545784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D9E25A-31A1-4E5B-9DD6-35B24A06318A}"/>
              </a:ext>
            </a:extLst>
          </p:cNvPr>
          <p:cNvSpPr/>
          <p:nvPr/>
        </p:nvSpPr>
        <p:spPr>
          <a:xfrm>
            <a:off x="3971716" y="3711054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33D948-06A1-4ECA-992D-0ECE7ED7D925}"/>
              </a:ext>
            </a:extLst>
          </p:cNvPr>
          <p:cNvSpPr txBox="1"/>
          <p:nvPr/>
        </p:nvSpPr>
        <p:spPr>
          <a:xfrm>
            <a:off x="5072925" y="3638169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AEBEEFE-AA2A-4208-AD17-1FD18FA27EC9}"/>
              </a:ext>
            </a:extLst>
          </p:cNvPr>
          <p:cNvSpPr/>
          <p:nvPr/>
        </p:nvSpPr>
        <p:spPr>
          <a:xfrm>
            <a:off x="3971716" y="2789016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AE485F-9A4C-43B6-B98B-397786CF91BF}"/>
              </a:ext>
            </a:extLst>
          </p:cNvPr>
          <p:cNvSpPr txBox="1"/>
          <p:nvPr/>
        </p:nvSpPr>
        <p:spPr>
          <a:xfrm>
            <a:off x="5072925" y="2716131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FDBB66-4E60-428D-9F71-E462F31BB57B}"/>
              </a:ext>
            </a:extLst>
          </p:cNvPr>
          <p:cNvSpPr/>
          <p:nvPr/>
        </p:nvSpPr>
        <p:spPr>
          <a:xfrm>
            <a:off x="3971200" y="1877994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E2EA12-A1B4-4AB7-8C9B-A73F0D150AA7}"/>
              </a:ext>
            </a:extLst>
          </p:cNvPr>
          <p:cNvSpPr txBox="1"/>
          <p:nvPr/>
        </p:nvSpPr>
        <p:spPr>
          <a:xfrm>
            <a:off x="5072409" y="1805109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97B2AF2-1951-4329-94BC-F9B58E2B24D2}"/>
              </a:ext>
            </a:extLst>
          </p:cNvPr>
          <p:cNvSpPr/>
          <p:nvPr/>
        </p:nvSpPr>
        <p:spPr>
          <a:xfrm>
            <a:off x="3994457" y="959102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78EA57-FC02-416C-899D-BD1118B0F38A}"/>
              </a:ext>
            </a:extLst>
          </p:cNvPr>
          <p:cNvSpPr txBox="1"/>
          <p:nvPr/>
        </p:nvSpPr>
        <p:spPr>
          <a:xfrm>
            <a:off x="5095666" y="886217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67BDBE-A6AD-49C1-A704-49CEF75A1603}"/>
              </a:ext>
            </a:extLst>
          </p:cNvPr>
          <p:cNvSpPr txBox="1"/>
          <p:nvPr/>
        </p:nvSpPr>
        <p:spPr>
          <a:xfrm>
            <a:off x="3981498" y="3882448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64DC45-4408-43B7-B9C3-B83CADA9A3C1}"/>
              </a:ext>
            </a:extLst>
          </p:cNvPr>
          <p:cNvSpPr txBox="1"/>
          <p:nvPr/>
        </p:nvSpPr>
        <p:spPr>
          <a:xfrm>
            <a:off x="3971973" y="4825423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17247AE-EA17-46E9-AF0A-24626798F61E}"/>
              </a:ext>
            </a:extLst>
          </p:cNvPr>
          <p:cNvSpPr txBox="1"/>
          <p:nvPr/>
        </p:nvSpPr>
        <p:spPr>
          <a:xfrm>
            <a:off x="670301" y="1860147"/>
            <a:ext cx="24703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Tarea</a:t>
            </a:r>
            <a:r>
              <a:rPr lang="en-US" sz="1400" dirty="0"/>
              <a:t> Mod #1</a:t>
            </a:r>
          </a:p>
          <a:p>
            <a:pPr algn="ctr"/>
            <a:r>
              <a:rPr lang="en-US" sz="1400" dirty="0"/>
              <a:t>Tome los </a:t>
            </a:r>
            <a:r>
              <a:rPr lang="en-US" sz="1400" dirty="0" err="1"/>
              <a:t>contenidos</a:t>
            </a:r>
            <a:r>
              <a:rPr lang="en-US" sz="1400" dirty="0"/>
              <a:t> del cache offset=2, </a:t>
            </a:r>
            <a:r>
              <a:rPr lang="en-US" sz="1400" dirty="0" err="1"/>
              <a:t>divida</a:t>
            </a:r>
            <a:r>
              <a:rPr lang="en-US" sz="1400" dirty="0"/>
              <a:t> por 10, y </a:t>
            </a:r>
            <a:r>
              <a:rPr lang="en-US" sz="1400" dirty="0" err="1"/>
              <a:t>guarde</a:t>
            </a:r>
            <a:r>
              <a:rPr lang="en-US" sz="1400" dirty="0"/>
              <a:t> el </a:t>
            </a:r>
            <a:r>
              <a:rPr lang="en-US" sz="1400" dirty="0" err="1"/>
              <a:t>resultado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el offset 3. </a:t>
            </a:r>
            <a:r>
              <a:rPr lang="en-US" sz="1400" dirty="0" err="1"/>
              <a:t>Haga</a:t>
            </a:r>
            <a:r>
              <a:rPr lang="en-US" sz="1400" dirty="0"/>
              <a:t> </a:t>
            </a:r>
            <a:r>
              <a:rPr lang="en-US" sz="1400" dirty="0" err="1"/>
              <a:t>esto</a:t>
            </a:r>
            <a:r>
              <a:rPr lang="en-US" sz="1400" dirty="0"/>
              <a:t> de </a:t>
            </a:r>
            <a:r>
              <a:rPr lang="en-US" sz="1400" dirty="0" err="1"/>
              <a:t>manera</a:t>
            </a:r>
            <a:r>
              <a:rPr lang="en-US" sz="1400" dirty="0"/>
              <a:t> continua.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46A75D3-7009-4061-94A3-E5F683B72751}"/>
              </a:ext>
            </a:extLst>
          </p:cNvPr>
          <p:cNvSpPr/>
          <p:nvPr/>
        </p:nvSpPr>
        <p:spPr>
          <a:xfrm flipH="1">
            <a:off x="1662829" y="3071301"/>
            <a:ext cx="2236377" cy="1079500"/>
          </a:xfrm>
          <a:custGeom>
            <a:avLst/>
            <a:gdLst>
              <a:gd name="connsiteX0" fmla="*/ 0 w 3479804"/>
              <a:gd name="connsiteY0" fmla="*/ 1079500 h 1079500"/>
              <a:gd name="connsiteX1" fmla="*/ 3479800 w 3479804"/>
              <a:gd name="connsiteY1" fmla="*/ 584200 h 1079500"/>
              <a:gd name="connsiteX2" fmla="*/ 25400 w 3479804"/>
              <a:gd name="connsiteY2" fmla="*/ 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9804" h="1079500">
                <a:moveTo>
                  <a:pt x="0" y="1079500"/>
                </a:moveTo>
                <a:cubicBezTo>
                  <a:pt x="1737783" y="921808"/>
                  <a:pt x="3475567" y="764117"/>
                  <a:pt x="3479800" y="584200"/>
                </a:cubicBezTo>
                <a:cubicBezTo>
                  <a:pt x="3484033" y="404283"/>
                  <a:pt x="577850" y="103717"/>
                  <a:pt x="25400" y="0"/>
                </a:cubicBezTo>
              </a:path>
            </a:pathLst>
          </a:custGeom>
          <a:noFill/>
          <a:ln w="2222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E63CC8-B929-4CB2-BE35-E2D29A9C62B4}"/>
              </a:ext>
            </a:extLst>
          </p:cNvPr>
          <p:cNvSpPr txBox="1"/>
          <p:nvPr/>
        </p:nvSpPr>
        <p:spPr>
          <a:xfrm>
            <a:off x="3971200" y="2987865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60</a:t>
            </a:r>
          </a:p>
        </p:txBody>
      </p:sp>
      <p:pic>
        <p:nvPicPr>
          <p:cNvPr id="40" name="Picture 2" descr="Business, One, Success, Freelancer">
            <a:extLst>
              <a:ext uri="{FF2B5EF4-FFF2-40B4-BE49-F238E27FC236}">
                <a16:creationId xmlns:a16="http://schemas.microsoft.com/office/drawing/2014/main" id="{C76B9FF7-43F6-4724-B2D2-998D6E91F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02" y="1069609"/>
            <a:ext cx="1957518" cy="195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hought Bubble: Cloud 40">
            <a:extLst>
              <a:ext uri="{FF2B5EF4-FFF2-40B4-BE49-F238E27FC236}">
                <a16:creationId xmlns:a16="http://schemas.microsoft.com/office/drawing/2014/main" id="{7F6F64D7-15AC-4EED-BD90-24BD2FC9B5DD}"/>
              </a:ext>
            </a:extLst>
          </p:cNvPr>
          <p:cNvSpPr/>
          <p:nvPr/>
        </p:nvSpPr>
        <p:spPr>
          <a:xfrm>
            <a:off x="7458006" y="602610"/>
            <a:ext cx="3785252" cy="1700752"/>
          </a:xfrm>
          <a:prstGeom prst="cloudCallout">
            <a:avLst>
              <a:gd name="adj1" fmla="val -57974"/>
              <a:gd name="adj2" fmla="val 14836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Tiene </a:t>
            </a:r>
            <a:r>
              <a:rPr lang="en-US" sz="20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sentido</a:t>
            </a:r>
            <a:r>
              <a:rPr lang="en-US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 </a:t>
            </a:r>
            <a:r>
              <a:rPr lang="en-US" sz="20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cambiar</a:t>
            </a:r>
            <a:r>
              <a:rPr lang="en-US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 </a:t>
            </a:r>
            <a:r>
              <a:rPr lang="en-US" sz="20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mapeo</a:t>
            </a:r>
            <a:r>
              <a:rPr lang="en-US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BACnet.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AFB2117-5CA6-46E5-97E0-29BD0DA2B2FA}"/>
              </a:ext>
            </a:extLst>
          </p:cNvPr>
          <p:cNvSpPr txBox="1"/>
          <p:nvPr/>
        </p:nvSpPr>
        <p:spPr>
          <a:xfrm>
            <a:off x="5855283" y="3636330"/>
            <a:ext cx="538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trike="sngStrike" dirty="0" err="1"/>
              <a:t>Objeto</a:t>
            </a:r>
            <a:r>
              <a:rPr lang="en-US" b="1" strike="sngStrike" dirty="0"/>
              <a:t> BACnet: Entrada </a:t>
            </a:r>
            <a:r>
              <a:rPr lang="en-US" b="1" strike="sngStrike" dirty="0" err="1"/>
              <a:t>Análoga</a:t>
            </a:r>
            <a:r>
              <a:rPr lang="en-US" b="1" strike="sngStrike" dirty="0"/>
              <a:t> 1 – </a:t>
            </a:r>
            <a:r>
              <a:rPr lang="en-US" b="1" strike="sngStrike" dirty="0" err="1"/>
              <a:t>Frecuencia</a:t>
            </a:r>
            <a:r>
              <a:rPr lang="en-US" b="1" strike="sngStrike" dirty="0"/>
              <a:t> – Hertz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969D2C3-066A-40BC-9E9A-5E9F79C41A17}"/>
              </a:ext>
            </a:extLst>
          </p:cNvPr>
          <p:cNvSpPr txBox="1"/>
          <p:nvPr/>
        </p:nvSpPr>
        <p:spPr>
          <a:xfrm>
            <a:off x="5748233" y="4569270"/>
            <a:ext cx="603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Objeto</a:t>
            </a:r>
            <a:r>
              <a:rPr lang="en-US" b="1" dirty="0"/>
              <a:t> BACnet: Entrada </a:t>
            </a:r>
            <a:r>
              <a:rPr lang="en-US" b="1" dirty="0" err="1"/>
              <a:t>Análoga</a:t>
            </a:r>
            <a:r>
              <a:rPr lang="en-US" b="1" dirty="0"/>
              <a:t> 2 – </a:t>
            </a:r>
          </a:p>
          <a:p>
            <a:r>
              <a:rPr lang="en-US" b="1" dirty="0" err="1"/>
              <a:t>Potencia</a:t>
            </a:r>
            <a:r>
              <a:rPr lang="en-US" b="1" dirty="0"/>
              <a:t> Real Total - Watts</a:t>
            </a:r>
          </a:p>
        </p:txBody>
      </p:sp>
    </p:spTree>
    <p:extLst>
      <p:ext uri="{BB962C8B-B14F-4D97-AF65-F5344CB8AC3E}">
        <p14:creationId xmlns:p14="http://schemas.microsoft.com/office/powerpoint/2010/main" val="630687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3833EC-D33A-417D-B4E1-D38BEFB0045F}"/>
              </a:ext>
            </a:extLst>
          </p:cNvPr>
          <p:cNvSpPr txBox="1"/>
          <p:nvPr/>
        </p:nvSpPr>
        <p:spPr>
          <a:xfrm>
            <a:off x="3994457" y="60261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Cache de </a:t>
            </a:r>
            <a:r>
              <a:rPr lang="en-US" dirty="0" err="1"/>
              <a:t>Datos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1DF55D-1838-43F6-968D-B593CBF4B586}"/>
              </a:ext>
            </a:extLst>
          </p:cNvPr>
          <p:cNvSpPr txBox="1"/>
          <p:nvPr/>
        </p:nvSpPr>
        <p:spPr>
          <a:xfrm>
            <a:off x="3530907" y="5512245"/>
            <a:ext cx="275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Tipo de </a:t>
            </a:r>
            <a:r>
              <a:rPr lang="en-US" dirty="0" err="1"/>
              <a:t>Datos</a:t>
            </a:r>
            <a:r>
              <a:rPr lang="en-US" dirty="0"/>
              <a:t> = Float </a:t>
            </a:r>
          </a:p>
          <a:p>
            <a:pPr algn="ctr"/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Objetos</a:t>
            </a:r>
            <a:r>
              <a:rPr lang="en-US" dirty="0"/>
              <a:t> =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31165-F389-4280-A8DA-FF62F68D1BA0}"/>
              </a:ext>
            </a:extLst>
          </p:cNvPr>
          <p:cNvSpPr/>
          <p:nvPr/>
        </p:nvSpPr>
        <p:spPr>
          <a:xfrm>
            <a:off x="3971716" y="4618669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612158-D74B-4133-907C-07770DAF06BD}"/>
              </a:ext>
            </a:extLst>
          </p:cNvPr>
          <p:cNvSpPr txBox="1"/>
          <p:nvPr/>
        </p:nvSpPr>
        <p:spPr>
          <a:xfrm>
            <a:off x="5072925" y="4545784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Offset=1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4024A745-1F91-4C9E-BAC9-FCD3C0DBBF3F}"/>
              </a:ext>
            </a:extLst>
          </p:cNvPr>
          <p:cNvSpPr/>
          <p:nvPr/>
        </p:nvSpPr>
        <p:spPr>
          <a:xfrm>
            <a:off x="799891" y="1874191"/>
            <a:ext cx="2190750" cy="1295747"/>
          </a:xfrm>
          <a:prstGeom prst="wedgeRoundRectCallout">
            <a:avLst>
              <a:gd name="adj1" fmla="val 93950"/>
              <a:gd name="adj2" fmla="val 119347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Modbus: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Contiene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40010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D9E25A-31A1-4E5B-9DD6-35B24A06318A}"/>
              </a:ext>
            </a:extLst>
          </p:cNvPr>
          <p:cNvSpPr/>
          <p:nvPr/>
        </p:nvSpPr>
        <p:spPr>
          <a:xfrm>
            <a:off x="3971716" y="3711054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33D948-06A1-4ECA-992D-0ECE7ED7D925}"/>
              </a:ext>
            </a:extLst>
          </p:cNvPr>
          <p:cNvSpPr txBox="1"/>
          <p:nvPr/>
        </p:nvSpPr>
        <p:spPr>
          <a:xfrm>
            <a:off x="5072925" y="3638169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AEBEEFE-AA2A-4208-AD17-1FD18FA27EC9}"/>
              </a:ext>
            </a:extLst>
          </p:cNvPr>
          <p:cNvSpPr/>
          <p:nvPr/>
        </p:nvSpPr>
        <p:spPr>
          <a:xfrm>
            <a:off x="3971716" y="2789016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AE485F-9A4C-43B6-B98B-397786CF91BF}"/>
              </a:ext>
            </a:extLst>
          </p:cNvPr>
          <p:cNvSpPr txBox="1"/>
          <p:nvPr/>
        </p:nvSpPr>
        <p:spPr>
          <a:xfrm>
            <a:off x="5072925" y="2716131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FDBB66-4E60-428D-9F71-E462F31BB57B}"/>
              </a:ext>
            </a:extLst>
          </p:cNvPr>
          <p:cNvSpPr/>
          <p:nvPr/>
        </p:nvSpPr>
        <p:spPr>
          <a:xfrm>
            <a:off x="3971200" y="1877994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E2EA12-A1B4-4AB7-8C9B-A73F0D150AA7}"/>
              </a:ext>
            </a:extLst>
          </p:cNvPr>
          <p:cNvSpPr txBox="1"/>
          <p:nvPr/>
        </p:nvSpPr>
        <p:spPr>
          <a:xfrm>
            <a:off x="5072409" y="1805109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97B2AF2-1951-4329-94BC-F9B58E2B24D2}"/>
              </a:ext>
            </a:extLst>
          </p:cNvPr>
          <p:cNvSpPr/>
          <p:nvPr/>
        </p:nvSpPr>
        <p:spPr>
          <a:xfrm>
            <a:off x="3994457" y="959102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78EA57-FC02-416C-899D-BD1118B0F38A}"/>
              </a:ext>
            </a:extLst>
          </p:cNvPr>
          <p:cNvSpPr txBox="1"/>
          <p:nvPr/>
        </p:nvSpPr>
        <p:spPr>
          <a:xfrm>
            <a:off x="5095666" y="886217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67BDBE-A6AD-49C1-A704-49CEF75A1603}"/>
              </a:ext>
            </a:extLst>
          </p:cNvPr>
          <p:cNvSpPr txBox="1"/>
          <p:nvPr/>
        </p:nvSpPr>
        <p:spPr>
          <a:xfrm>
            <a:off x="3981498" y="3882448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64DC45-4408-43B7-B9C3-B83CADA9A3C1}"/>
              </a:ext>
            </a:extLst>
          </p:cNvPr>
          <p:cNvSpPr txBox="1"/>
          <p:nvPr/>
        </p:nvSpPr>
        <p:spPr>
          <a:xfrm>
            <a:off x="3971973" y="4825423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E63CC8-B929-4CB2-BE35-E2D29A9C62B4}"/>
              </a:ext>
            </a:extLst>
          </p:cNvPr>
          <p:cNvSpPr txBox="1"/>
          <p:nvPr/>
        </p:nvSpPr>
        <p:spPr>
          <a:xfrm>
            <a:off x="3971200" y="2987865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59CB9E2-5BD7-4713-B8BB-D070E29621F2}"/>
              </a:ext>
            </a:extLst>
          </p:cNvPr>
          <p:cNvSpPr txBox="1"/>
          <p:nvPr/>
        </p:nvSpPr>
        <p:spPr>
          <a:xfrm>
            <a:off x="5846763" y="2731376"/>
            <a:ext cx="538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Objeto</a:t>
            </a:r>
            <a:r>
              <a:rPr lang="en-US" b="1" dirty="0"/>
              <a:t> BACnet: Entrada </a:t>
            </a:r>
            <a:r>
              <a:rPr lang="en-US" b="1" dirty="0" err="1"/>
              <a:t>Análoga</a:t>
            </a:r>
            <a:r>
              <a:rPr lang="en-US" b="1" dirty="0"/>
              <a:t> 1 – </a:t>
            </a:r>
            <a:r>
              <a:rPr lang="en-US" b="1" dirty="0" err="1"/>
              <a:t>Frecuencia</a:t>
            </a:r>
            <a:r>
              <a:rPr lang="en-US" b="1" dirty="0"/>
              <a:t> – Hertz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B9F1FC4-C555-4309-83A7-1257AF109EEE}"/>
              </a:ext>
            </a:extLst>
          </p:cNvPr>
          <p:cNvSpPr txBox="1"/>
          <p:nvPr/>
        </p:nvSpPr>
        <p:spPr>
          <a:xfrm>
            <a:off x="5740294" y="3718410"/>
            <a:ext cx="538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err="1"/>
              <a:t>Objeto</a:t>
            </a:r>
            <a:r>
              <a:rPr lang="en-US" strike="sngStrike" dirty="0"/>
              <a:t> BACnet: Entrada </a:t>
            </a:r>
            <a:r>
              <a:rPr lang="en-US" strike="sngStrike" dirty="0" err="1"/>
              <a:t>Análoga</a:t>
            </a:r>
            <a:r>
              <a:rPr lang="en-US" strike="sngStrike" dirty="0"/>
              <a:t> 1 – </a:t>
            </a:r>
            <a:r>
              <a:rPr lang="en-US" strike="sngStrike" dirty="0" err="1"/>
              <a:t>Frecuencia</a:t>
            </a:r>
            <a:r>
              <a:rPr lang="en-US" strike="sngStrike" dirty="0"/>
              <a:t> – Hertz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6FA7CD9-40CF-4AF2-869E-98961E61A217}"/>
              </a:ext>
            </a:extLst>
          </p:cNvPr>
          <p:cNvSpPr txBox="1"/>
          <p:nvPr/>
        </p:nvSpPr>
        <p:spPr>
          <a:xfrm>
            <a:off x="5756171" y="4631911"/>
            <a:ext cx="603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Objeto</a:t>
            </a:r>
            <a:r>
              <a:rPr lang="en-US" b="1" dirty="0"/>
              <a:t> BACnet: Entrada </a:t>
            </a:r>
            <a:r>
              <a:rPr lang="en-US" b="1" dirty="0" err="1"/>
              <a:t>Análoga</a:t>
            </a:r>
            <a:r>
              <a:rPr lang="en-US" b="1" dirty="0"/>
              <a:t> 2 – </a:t>
            </a:r>
          </a:p>
          <a:p>
            <a:r>
              <a:rPr lang="en-US" b="1" dirty="0" err="1"/>
              <a:t>Potencia</a:t>
            </a:r>
            <a:r>
              <a:rPr lang="en-US" b="1" dirty="0"/>
              <a:t> Real Total - Watts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3DE4F0E-F374-459E-9BF3-7182B0C1E228}"/>
              </a:ext>
            </a:extLst>
          </p:cNvPr>
          <p:cNvSpPr txBox="1"/>
          <p:nvPr/>
        </p:nvSpPr>
        <p:spPr>
          <a:xfrm>
            <a:off x="6580897" y="1147512"/>
            <a:ext cx="4349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Ahora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cuando</a:t>
            </a:r>
            <a:r>
              <a:rPr lang="en-US" sz="2400" b="1" dirty="0">
                <a:solidFill>
                  <a:srgbClr val="FF0000"/>
                </a:solidFill>
              </a:rPr>
              <a:t> lean AI(1), </a:t>
            </a:r>
            <a:r>
              <a:rPr lang="en-US" sz="2400" b="1" dirty="0" err="1">
                <a:solidFill>
                  <a:srgbClr val="FF0000"/>
                </a:solidFill>
              </a:rPr>
              <a:t>recibirán</a:t>
            </a:r>
            <a:r>
              <a:rPr lang="en-US" sz="2400" b="1" dirty="0">
                <a:solidFill>
                  <a:srgbClr val="FF0000"/>
                </a:solidFill>
              </a:rPr>
              <a:t> la </a:t>
            </a:r>
            <a:r>
              <a:rPr lang="en-US" sz="2400" b="1" dirty="0" err="1">
                <a:solidFill>
                  <a:srgbClr val="FF0000"/>
                </a:solidFill>
              </a:rPr>
              <a:t>frecuencia</a:t>
            </a:r>
            <a:r>
              <a:rPr lang="en-US" sz="2400" b="1" dirty="0">
                <a:solidFill>
                  <a:srgbClr val="FF0000"/>
                </a:solidFill>
              </a:rPr>
              <a:t> con la </a:t>
            </a:r>
            <a:r>
              <a:rPr lang="en-US" sz="2400" b="1" dirty="0" err="1">
                <a:solidFill>
                  <a:srgbClr val="FF0000"/>
                </a:solidFill>
              </a:rPr>
              <a:t>escala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correcta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B4D0FC34-45AE-44FD-A019-BF3800B5BC16}"/>
              </a:ext>
            </a:extLst>
          </p:cNvPr>
          <p:cNvSpPr/>
          <p:nvPr/>
        </p:nvSpPr>
        <p:spPr>
          <a:xfrm>
            <a:off x="857766" y="3788291"/>
            <a:ext cx="2190750" cy="1332481"/>
          </a:xfrm>
          <a:prstGeom prst="wedgeRoundRectCallout">
            <a:avLst>
              <a:gd name="adj1" fmla="val 97428"/>
              <a:gd name="adj2" fmla="val 36036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Modbus: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Contiene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40003</a:t>
            </a:r>
          </a:p>
        </p:txBody>
      </p:sp>
    </p:spTree>
    <p:extLst>
      <p:ext uri="{BB962C8B-B14F-4D97-AF65-F5344CB8AC3E}">
        <p14:creationId xmlns:p14="http://schemas.microsoft.com/office/powerpoint/2010/main" val="550877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pic>
        <p:nvPicPr>
          <p:cNvPr id="14" name="Picture 2" descr="Business, One, Success, Freelancer">
            <a:extLst>
              <a:ext uri="{FF2B5EF4-FFF2-40B4-BE49-F238E27FC236}">
                <a16:creationId xmlns:a16="http://schemas.microsoft.com/office/drawing/2014/main" id="{2A908786-31A8-4C9C-89C0-CCB6EB6F5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3456828"/>
            <a:ext cx="1957518" cy="195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B73A6147-A27C-4EC6-BAB9-7C2108C8C3E9}"/>
              </a:ext>
            </a:extLst>
          </p:cNvPr>
          <p:cNvSpPr/>
          <p:nvPr/>
        </p:nvSpPr>
        <p:spPr>
          <a:xfrm>
            <a:off x="2645633" y="2285039"/>
            <a:ext cx="4407871" cy="2150045"/>
          </a:xfrm>
          <a:prstGeom prst="cloudCallout">
            <a:avLst>
              <a:gd name="adj1" fmla="val -57974"/>
              <a:gd name="adj2" fmla="val 14836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Hagamos</a:t>
            </a:r>
            <a:r>
              <a:rPr lang="en-US" sz="2800" dirty="0">
                <a:solidFill>
                  <a:schemeClr val="tx1"/>
                </a:solidFill>
              </a:rPr>
              <a:t> que las </a:t>
            </a:r>
            <a:r>
              <a:rPr lang="en-US" sz="2800" dirty="0" err="1">
                <a:solidFill>
                  <a:schemeClr val="tx1"/>
                </a:solidFill>
              </a:rPr>
              <a:t>pruebas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más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fáciles</a:t>
            </a:r>
            <a:endParaRPr lang="en-US" sz="2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A8AD5DC9-7764-4926-A88E-F6560F6AEF56}"/>
              </a:ext>
            </a:extLst>
          </p:cNvPr>
          <p:cNvSpPr/>
          <p:nvPr/>
        </p:nvSpPr>
        <p:spPr>
          <a:xfrm>
            <a:off x="6240294" y="833650"/>
            <a:ext cx="3282948" cy="1465786"/>
          </a:xfrm>
          <a:prstGeom prst="wedgeRoundRectCallout">
            <a:avLst>
              <a:gd name="adj1" fmla="val 12049"/>
              <a:gd name="adj2" fmla="val 9499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4972F3EC-ABE3-4AC3-B85E-E0ABD0AFFC13}"/>
              </a:ext>
            </a:extLst>
          </p:cNvPr>
          <p:cNvSpPr/>
          <p:nvPr/>
        </p:nvSpPr>
        <p:spPr>
          <a:xfrm>
            <a:off x="5981714" y="642618"/>
            <a:ext cx="5430044" cy="1847850"/>
          </a:xfrm>
          <a:prstGeom prst="wedgeRoundRectCallout">
            <a:avLst>
              <a:gd name="adj1" fmla="val 912"/>
              <a:gd name="adj2" fmla="val 17371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de AI(1) y AI(2), </a:t>
            </a:r>
            <a:r>
              <a:rPr lang="en-US" dirty="0" err="1"/>
              <a:t>ahora</a:t>
            </a:r>
            <a:r>
              <a:rPr lang="en-US" dirty="0"/>
              <a:t> temenos AI(40003) y AI(40010).</a:t>
            </a:r>
          </a:p>
          <a:p>
            <a:pPr algn="ctr"/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otras</a:t>
            </a:r>
            <a:r>
              <a:rPr lang="en-US" dirty="0"/>
              <a:t> palabras, los </a:t>
            </a:r>
            <a:r>
              <a:rPr lang="en-US" dirty="0" err="1"/>
              <a:t>números</a:t>
            </a:r>
            <a:r>
              <a:rPr lang="en-US" dirty="0"/>
              <a:t> de </a:t>
            </a:r>
            <a:r>
              <a:rPr lang="en-US" dirty="0" err="1"/>
              <a:t>instancia</a:t>
            </a:r>
            <a:r>
              <a:rPr lang="en-US" dirty="0"/>
              <a:t> de BACnet </a:t>
            </a:r>
            <a:r>
              <a:rPr lang="en-US" dirty="0" err="1"/>
              <a:t>corresponden</a:t>
            </a:r>
            <a:r>
              <a:rPr lang="en-US" dirty="0"/>
              <a:t> a los </a:t>
            </a:r>
            <a:r>
              <a:rPr lang="en-US" dirty="0" err="1"/>
              <a:t>números</a:t>
            </a:r>
            <a:r>
              <a:rPr lang="en-US" dirty="0"/>
              <a:t> de los </a:t>
            </a:r>
            <a:r>
              <a:rPr lang="en-US" dirty="0" err="1"/>
              <a:t>registros</a:t>
            </a:r>
            <a:r>
              <a:rPr lang="en-US" dirty="0"/>
              <a:t> de Modbus.</a:t>
            </a:r>
          </a:p>
          <a:p>
            <a:pPr algn="ctr"/>
            <a:r>
              <a:rPr lang="en-US" dirty="0" err="1">
                <a:solidFill>
                  <a:srgbClr val="FF0000"/>
                </a:solidFill>
              </a:rPr>
              <a:t>Esto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hará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más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fácil</a:t>
            </a:r>
            <a:r>
              <a:rPr lang="en-US" dirty="0">
                <a:solidFill>
                  <a:srgbClr val="FF0000"/>
                </a:solidFill>
              </a:rPr>
              <a:t> la </a:t>
            </a:r>
            <a:r>
              <a:rPr lang="en-US" dirty="0" err="1">
                <a:solidFill>
                  <a:srgbClr val="FF0000"/>
                </a:solidFill>
              </a:rPr>
              <a:t>depuración</a:t>
            </a:r>
            <a:r>
              <a:rPr lang="en-US" dirty="0">
                <a:solidFill>
                  <a:srgbClr val="FF0000"/>
                </a:solidFill>
              </a:rPr>
              <a:t> o las </a:t>
            </a:r>
            <a:r>
              <a:rPr lang="en-US" dirty="0" err="1">
                <a:solidFill>
                  <a:srgbClr val="FF0000"/>
                </a:solidFill>
              </a:rPr>
              <a:t>pruebas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3833EC-D33A-417D-B4E1-D38BEFB0045F}"/>
              </a:ext>
            </a:extLst>
          </p:cNvPr>
          <p:cNvSpPr txBox="1"/>
          <p:nvPr/>
        </p:nvSpPr>
        <p:spPr>
          <a:xfrm>
            <a:off x="3994457" y="60261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Cache de </a:t>
            </a:r>
            <a:r>
              <a:rPr lang="en-US" dirty="0" err="1"/>
              <a:t>Datos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1DF55D-1838-43F6-968D-B593CBF4B586}"/>
              </a:ext>
            </a:extLst>
          </p:cNvPr>
          <p:cNvSpPr txBox="1"/>
          <p:nvPr/>
        </p:nvSpPr>
        <p:spPr>
          <a:xfrm>
            <a:off x="3530907" y="5512245"/>
            <a:ext cx="275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Tipo de </a:t>
            </a:r>
            <a:r>
              <a:rPr lang="en-US" dirty="0" err="1"/>
              <a:t>Datos</a:t>
            </a:r>
            <a:r>
              <a:rPr lang="en-US" dirty="0"/>
              <a:t> = Float </a:t>
            </a:r>
          </a:p>
          <a:p>
            <a:pPr algn="ctr"/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Objetos</a:t>
            </a:r>
            <a:r>
              <a:rPr lang="en-US" dirty="0"/>
              <a:t> =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31165-F389-4280-A8DA-FF62F68D1BA0}"/>
              </a:ext>
            </a:extLst>
          </p:cNvPr>
          <p:cNvSpPr/>
          <p:nvPr/>
        </p:nvSpPr>
        <p:spPr>
          <a:xfrm>
            <a:off x="3971716" y="4618669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612158-D74B-4133-907C-07770DAF06BD}"/>
              </a:ext>
            </a:extLst>
          </p:cNvPr>
          <p:cNvSpPr txBox="1"/>
          <p:nvPr/>
        </p:nvSpPr>
        <p:spPr>
          <a:xfrm>
            <a:off x="5072925" y="4545784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Offset=1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4024A745-1F91-4C9E-BAC9-FCD3C0DBBF3F}"/>
              </a:ext>
            </a:extLst>
          </p:cNvPr>
          <p:cNvSpPr/>
          <p:nvPr/>
        </p:nvSpPr>
        <p:spPr>
          <a:xfrm>
            <a:off x="799891" y="1874191"/>
            <a:ext cx="2190750" cy="1295747"/>
          </a:xfrm>
          <a:prstGeom prst="wedgeRoundRectCallout">
            <a:avLst>
              <a:gd name="adj1" fmla="val 93950"/>
              <a:gd name="adj2" fmla="val 119347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Modbus: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Contiene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40010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D9E25A-31A1-4E5B-9DD6-35B24A06318A}"/>
              </a:ext>
            </a:extLst>
          </p:cNvPr>
          <p:cNvSpPr/>
          <p:nvPr/>
        </p:nvSpPr>
        <p:spPr>
          <a:xfrm>
            <a:off x="3971716" y="3711054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33D948-06A1-4ECA-992D-0ECE7ED7D925}"/>
              </a:ext>
            </a:extLst>
          </p:cNvPr>
          <p:cNvSpPr txBox="1"/>
          <p:nvPr/>
        </p:nvSpPr>
        <p:spPr>
          <a:xfrm>
            <a:off x="5072925" y="3638169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AEBEEFE-AA2A-4208-AD17-1FD18FA27EC9}"/>
              </a:ext>
            </a:extLst>
          </p:cNvPr>
          <p:cNvSpPr/>
          <p:nvPr/>
        </p:nvSpPr>
        <p:spPr>
          <a:xfrm>
            <a:off x="3971716" y="2789016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AE485F-9A4C-43B6-B98B-397786CF91BF}"/>
              </a:ext>
            </a:extLst>
          </p:cNvPr>
          <p:cNvSpPr txBox="1"/>
          <p:nvPr/>
        </p:nvSpPr>
        <p:spPr>
          <a:xfrm>
            <a:off x="5072925" y="2716131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FDBB66-4E60-428D-9F71-E462F31BB57B}"/>
              </a:ext>
            </a:extLst>
          </p:cNvPr>
          <p:cNvSpPr/>
          <p:nvPr/>
        </p:nvSpPr>
        <p:spPr>
          <a:xfrm>
            <a:off x="3971200" y="1877994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E2EA12-A1B4-4AB7-8C9B-A73F0D150AA7}"/>
              </a:ext>
            </a:extLst>
          </p:cNvPr>
          <p:cNvSpPr txBox="1"/>
          <p:nvPr/>
        </p:nvSpPr>
        <p:spPr>
          <a:xfrm>
            <a:off x="5072409" y="1805109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97B2AF2-1951-4329-94BC-F9B58E2B24D2}"/>
              </a:ext>
            </a:extLst>
          </p:cNvPr>
          <p:cNvSpPr/>
          <p:nvPr/>
        </p:nvSpPr>
        <p:spPr>
          <a:xfrm>
            <a:off x="3994457" y="959102"/>
            <a:ext cx="1828800" cy="76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78EA57-FC02-416C-899D-BD1118B0F38A}"/>
              </a:ext>
            </a:extLst>
          </p:cNvPr>
          <p:cNvSpPr txBox="1"/>
          <p:nvPr/>
        </p:nvSpPr>
        <p:spPr>
          <a:xfrm>
            <a:off x="5095666" y="886217"/>
            <a:ext cx="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Offset=5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67BDBE-A6AD-49C1-A704-49CEF75A1603}"/>
              </a:ext>
            </a:extLst>
          </p:cNvPr>
          <p:cNvSpPr txBox="1"/>
          <p:nvPr/>
        </p:nvSpPr>
        <p:spPr>
          <a:xfrm>
            <a:off x="3981498" y="3882448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64DC45-4408-43B7-B9C3-B83CADA9A3C1}"/>
              </a:ext>
            </a:extLst>
          </p:cNvPr>
          <p:cNvSpPr txBox="1"/>
          <p:nvPr/>
        </p:nvSpPr>
        <p:spPr>
          <a:xfrm>
            <a:off x="3971973" y="4825423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E63CC8-B929-4CB2-BE35-E2D29A9C62B4}"/>
              </a:ext>
            </a:extLst>
          </p:cNvPr>
          <p:cNvSpPr txBox="1"/>
          <p:nvPr/>
        </p:nvSpPr>
        <p:spPr>
          <a:xfrm>
            <a:off x="3971200" y="2987865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59CB9E2-5BD7-4713-B8BB-D070E29621F2}"/>
              </a:ext>
            </a:extLst>
          </p:cNvPr>
          <p:cNvSpPr txBox="1"/>
          <p:nvPr/>
        </p:nvSpPr>
        <p:spPr>
          <a:xfrm>
            <a:off x="5823257" y="3104729"/>
            <a:ext cx="5387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Objeto</a:t>
            </a:r>
            <a:r>
              <a:rPr lang="en-US" sz="1600" b="1" dirty="0"/>
              <a:t> BACnet: Entrada </a:t>
            </a:r>
            <a:r>
              <a:rPr lang="en-US" sz="1600" b="1" dirty="0" err="1"/>
              <a:t>Análoga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FF0000"/>
                </a:solidFill>
              </a:rPr>
              <a:t>40010</a:t>
            </a:r>
            <a:r>
              <a:rPr lang="en-US" sz="1600" b="1" dirty="0"/>
              <a:t> – </a:t>
            </a:r>
            <a:r>
              <a:rPr lang="en-US" sz="1600" b="1" dirty="0" err="1"/>
              <a:t>Frecuencia</a:t>
            </a:r>
            <a:r>
              <a:rPr lang="en-US" sz="1600" b="1" dirty="0"/>
              <a:t> – Hertz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6FA7CD9-40CF-4AF2-869E-98961E61A217}"/>
              </a:ext>
            </a:extLst>
          </p:cNvPr>
          <p:cNvSpPr txBox="1"/>
          <p:nvPr/>
        </p:nvSpPr>
        <p:spPr>
          <a:xfrm>
            <a:off x="5748233" y="4794236"/>
            <a:ext cx="603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Objeto</a:t>
            </a:r>
            <a:r>
              <a:rPr lang="en-US" sz="1600" b="1" dirty="0"/>
              <a:t> BACnet: Entrada </a:t>
            </a:r>
            <a:r>
              <a:rPr lang="en-US" sz="1600" b="1" dirty="0" err="1"/>
              <a:t>Análoga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FF0000"/>
                </a:solidFill>
              </a:rPr>
              <a:t>40003</a:t>
            </a:r>
            <a:r>
              <a:rPr lang="en-US" sz="1600" b="1" dirty="0"/>
              <a:t> – </a:t>
            </a:r>
          </a:p>
          <a:p>
            <a:r>
              <a:rPr lang="en-US" sz="1600" b="1" dirty="0" err="1"/>
              <a:t>Potencia</a:t>
            </a:r>
            <a:r>
              <a:rPr lang="en-US" sz="1600" b="1" dirty="0"/>
              <a:t> Real Total - Watts</a:t>
            </a: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F904F5F9-7427-4062-9507-95BCA9E9129C}"/>
              </a:ext>
            </a:extLst>
          </p:cNvPr>
          <p:cNvSpPr/>
          <p:nvPr/>
        </p:nvSpPr>
        <p:spPr>
          <a:xfrm>
            <a:off x="857766" y="3788291"/>
            <a:ext cx="2190750" cy="1332481"/>
          </a:xfrm>
          <a:prstGeom prst="wedgeRoundRectCallout">
            <a:avLst>
              <a:gd name="adj1" fmla="val 97428"/>
              <a:gd name="adj2" fmla="val 36036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Modbus: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Contiene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40003</a:t>
            </a:r>
          </a:p>
        </p:txBody>
      </p:sp>
    </p:spTree>
    <p:extLst>
      <p:ext uri="{BB962C8B-B14F-4D97-AF65-F5344CB8AC3E}">
        <p14:creationId xmlns:p14="http://schemas.microsoft.com/office/powerpoint/2010/main" val="952388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1DF55D-1838-43F6-968D-B593CBF4B586}"/>
              </a:ext>
            </a:extLst>
          </p:cNvPr>
          <p:cNvSpPr txBox="1"/>
          <p:nvPr/>
        </p:nvSpPr>
        <p:spPr>
          <a:xfrm>
            <a:off x="697031" y="1664145"/>
            <a:ext cx="10799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El Fin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CCF9A2-F183-4D09-B54F-D643DC7634DA}"/>
              </a:ext>
            </a:extLst>
          </p:cNvPr>
          <p:cNvSpPr txBox="1"/>
          <p:nvPr/>
        </p:nvSpPr>
        <p:spPr>
          <a:xfrm>
            <a:off x="621784" y="5193855"/>
            <a:ext cx="10948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Septiembre</a:t>
            </a:r>
            <a:r>
              <a:rPr lang="en-US" dirty="0"/>
              <a:t> 2018</a:t>
            </a:r>
          </a:p>
          <a:p>
            <a:pPr algn="ctr"/>
            <a:r>
              <a:rPr lang="en-US" dirty="0"/>
              <a:t>© Chipkin Automation Systems Inc.</a:t>
            </a:r>
          </a:p>
          <a:p>
            <a:pPr algn="ctr"/>
            <a:r>
              <a:rPr lang="en-US" dirty="0" err="1"/>
              <a:t>Contáctese</a:t>
            </a:r>
            <a:r>
              <a:rPr lang="en-US" dirty="0"/>
              <a:t> con Chipkin – chariot@chipkin.com</a:t>
            </a:r>
          </a:p>
        </p:txBody>
      </p:sp>
    </p:spTree>
    <p:extLst>
      <p:ext uri="{BB962C8B-B14F-4D97-AF65-F5344CB8AC3E}">
        <p14:creationId xmlns:p14="http://schemas.microsoft.com/office/powerpoint/2010/main" val="3744226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BY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082FB7-F073-4486-B696-AABEBAB0E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212" y="2505075"/>
            <a:ext cx="2466975" cy="1847850"/>
          </a:xfrm>
          <a:prstGeom prst="rect">
            <a:avLst/>
          </a:prstGeom>
        </p:spPr>
      </p:pic>
      <p:pic>
        <p:nvPicPr>
          <p:cNvPr id="13" name="Picture 10" descr="Image result for bacnet">
            <a:extLst>
              <a:ext uri="{FF2B5EF4-FFF2-40B4-BE49-F238E27FC236}">
                <a16:creationId xmlns:a16="http://schemas.microsoft.com/office/drawing/2014/main" id="{FBD07660-F3AC-4667-893B-F77151ACD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838" y="231355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B9452D0-184E-407C-86A1-06355636B194}"/>
              </a:ext>
            </a:extLst>
          </p:cNvPr>
          <p:cNvSpPr txBox="1"/>
          <p:nvPr/>
        </p:nvSpPr>
        <p:spPr>
          <a:xfrm flipH="1">
            <a:off x="3208115" y="4703625"/>
            <a:ext cx="155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2" name="Picture 4" descr="Dictionary, Languages, Learning, Foreign">
            <a:extLst>
              <a:ext uri="{FF2B5EF4-FFF2-40B4-BE49-F238E27FC236}">
                <a16:creationId xmlns:a16="http://schemas.microsoft.com/office/drawing/2014/main" id="{7BAAFF31-85BE-40FA-9A98-D2BD2090A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274" y="4547548"/>
            <a:ext cx="2550986" cy="143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157B71E-5857-461E-B163-A7BA887BE57D}"/>
              </a:ext>
            </a:extLst>
          </p:cNvPr>
          <p:cNvSpPr/>
          <p:nvPr/>
        </p:nvSpPr>
        <p:spPr>
          <a:xfrm>
            <a:off x="7987538" y="4577691"/>
            <a:ext cx="2187254" cy="1353821"/>
          </a:xfrm>
          <a:prstGeom prst="wedgeRoundRectCallout">
            <a:avLst>
              <a:gd name="adj1" fmla="val -69606"/>
              <a:gd name="adj2" fmla="val 39282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hablan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mismo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idioma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ctr"/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E9D5D9B5-07D3-4350-ADD2-4AE02E4D9BDF}"/>
              </a:ext>
            </a:extLst>
          </p:cNvPr>
          <p:cNvSpPr/>
          <p:nvPr/>
        </p:nvSpPr>
        <p:spPr>
          <a:xfrm>
            <a:off x="3987055" y="1649198"/>
            <a:ext cx="1682493" cy="1361054"/>
          </a:xfrm>
          <a:prstGeom prst="cloudCallout">
            <a:avLst>
              <a:gd name="adj1" fmla="val -38949"/>
              <a:gd name="adj2" fmla="val 82095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conozco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40001</a:t>
            </a:r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9475A8C1-C64A-4B55-A13A-795380062A7A}"/>
              </a:ext>
            </a:extLst>
          </p:cNvPr>
          <p:cNvSpPr/>
          <p:nvPr/>
        </p:nvSpPr>
        <p:spPr>
          <a:xfrm>
            <a:off x="6095999" y="1824548"/>
            <a:ext cx="1682493" cy="1361054"/>
          </a:xfrm>
          <a:prstGeom prst="cloudCallout">
            <a:avLst>
              <a:gd name="adj1" fmla="val 32949"/>
              <a:gd name="adj2" fmla="val 71598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conozco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AI(1)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8C14DE3-1346-4D8A-90BB-FF0E3CC21070}"/>
              </a:ext>
            </a:extLst>
          </p:cNvPr>
          <p:cNvSpPr/>
          <p:nvPr/>
        </p:nvSpPr>
        <p:spPr>
          <a:xfrm>
            <a:off x="5081945" y="3349804"/>
            <a:ext cx="2187254" cy="1124859"/>
          </a:xfrm>
          <a:prstGeom prst="wedgeRoundRectCallout">
            <a:avLst>
              <a:gd name="adj1" fmla="val -13865"/>
              <a:gd name="adj2" fmla="val -91581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direccionamiento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 es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igual</a:t>
            </a: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90474B-CED0-4902-B295-5C5C908B1CF7}"/>
              </a:ext>
            </a:extLst>
          </p:cNvPr>
          <p:cNvSpPr txBox="1"/>
          <p:nvPr/>
        </p:nvSpPr>
        <p:spPr>
          <a:xfrm flipH="1">
            <a:off x="1700212" y="977900"/>
            <a:ext cx="340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Suponga</a:t>
            </a:r>
            <a:r>
              <a:rPr lang="en-US" dirty="0"/>
              <a:t> que </a:t>
            </a:r>
            <a:r>
              <a:rPr lang="en-US" dirty="0" err="1"/>
              <a:t>tiene</a:t>
            </a:r>
            <a:r>
              <a:rPr lang="en-US" dirty="0"/>
              <a:t> un </a:t>
            </a:r>
            <a:r>
              <a:rPr lang="en-US" dirty="0" err="1"/>
              <a:t>medidor</a:t>
            </a:r>
            <a:r>
              <a:rPr lang="en-US" dirty="0"/>
              <a:t> de </a:t>
            </a:r>
            <a:r>
              <a:rPr lang="en-US" dirty="0" err="1"/>
              <a:t>energía</a:t>
            </a:r>
            <a:r>
              <a:rPr lang="en-US" dirty="0"/>
              <a:t> que </a:t>
            </a:r>
            <a:r>
              <a:rPr lang="en-US" dirty="0" err="1"/>
              <a:t>habla</a:t>
            </a:r>
            <a:r>
              <a:rPr lang="en-US" dirty="0"/>
              <a:t> Modbus TCP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55CEDC-C980-4788-BA35-E211D61386D4}"/>
              </a:ext>
            </a:extLst>
          </p:cNvPr>
          <p:cNvSpPr txBox="1"/>
          <p:nvPr/>
        </p:nvSpPr>
        <p:spPr>
          <a:xfrm flipH="1">
            <a:off x="7313612" y="954087"/>
            <a:ext cx="3401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 </a:t>
            </a:r>
            <a:r>
              <a:rPr lang="en-US" dirty="0" err="1"/>
              <a:t>también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un Sistema de </a:t>
            </a:r>
            <a:r>
              <a:rPr lang="en-US" dirty="0" err="1"/>
              <a:t>Gestionamiento</a:t>
            </a:r>
            <a:r>
              <a:rPr lang="en-US" dirty="0"/>
              <a:t> de </a:t>
            </a:r>
            <a:r>
              <a:rPr lang="en-US" dirty="0" err="1"/>
              <a:t>Edificios</a:t>
            </a:r>
            <a:r>
              <a:rPr lang="en-US" dirty="0"/>
              <a:t> que </a:t>
            </a:r>
            <a:r>
              <a:rPr lang="en-US" dirty="0" err="1"/>
              <a:t>habla</a:t>
            </a:r>
            <a:r>
              <a:rPr lang="en-US" dirty="0"/>
              <a:t> BACnet/IP</a:t>
            </a:r>
          </a:p>
        </p:txBody>
      </p:sp>
    </p:spTree>
    <p:extLst>
      <p:ext uri="{BB962C8B-B14F-4D97-AF65-F5344CB8AC3E}">
        <p14:creationId xmlns:p14="http://schemas.microsoft.com/office/powerpoint/2010/main" val="508474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082FB7-F073-4486-B696-AABEBAB0E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212" y="2505075"/>
            <a:ext cx="2466975" cy="1847850"/>
          </a:xfrm>
          <a:prstGeom prst="rect">
            <a:avLst/>
          </a:prstGeom>
        </p:spPr>
      </p:pic>
      <p:pic>
        <p:nvPicPr>
          <p:cNvPr id="13" name="Picture 10" descr="Image result for bacnet">
            <a:extLst>
              <a:ext uri="{FF2B5EF4-FFF2-40B4-BE49-F238E27FC236}">
                <a16:creationId xmlns:a16="http://schemas.microsoft.com/office/drawing/2014/main" id="{FBD07660-F3AC-4667-893B-F77151ACD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838" y="231355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B9452D0-184E-407C-86A1-06355636B194}"/>
              </a:ext>
            </a:extLst>
          </p:cNvPr>
          <p:cNvSpPr txBox="1"/>
          <p:nvPr/>
        </p:nvSpPr>
        <p:spPr>
          <a:xfrm flipH="1">
            <a:off x="3208115" y="4703625"/>
            <a:ext cx="155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AE3B24-9375-4CC7-A272-BAFA5622BB1A}"/>
              </a:ext>
            </a:extLst>
          </p:cNvPr>
          <p:cNvSpPr txBox="1"/>
          <p:nvPr/>
        </p:nvSpPr>
        <p:spPr>
          <a:xfrm flipH="1">
            <a:off x="4612579" y="3751155"/>
            <a:ext cx="3401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Necesita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 gateway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porque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los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protocolos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son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diferentes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Los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mensajes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tienen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diferente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formato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los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direccionan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diferente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manera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3074" name="Picture 2" descr="Network Cable Ethernet Plug Patch Cable Da">
            <a:extLst>
              <a:ext uri="{FF2B5EF4-FFF2-40B4-BE49-F238E27FC236}">
                <a16:creationId xmlns:a16="http://schemas.microsoft.com/office/drawing/2014/main" id="{99045069-C543-4E02-8391-26831D832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916" y="4408890"/>
            <a:ext cx="1025263" cy="102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etwork, Cable, Ethernet, Plug">
            <a:extLst>
              <a:ext uri="{FF2B5EF4-FFF2-40B4-BE49-F238E27FC236}">
                <a16:creationId xmlns:a16="http://schemas.microsoft.com/office/drawing/2014/main" id="{311BBACA-E720-436B-9D80-2E3D9FDB1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076" y="4384977"/>
            <a:ext cx="1297094" cy="129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2DFBCBC-D569-4853-B6FD-2C5578FEA6E2}"/>
              </a:ext>
            </a:extLst>
          </p:cNvPr>
          <p:cNvSpPr txBox="1"/>
          <p:nvPr/>
        </p:nvSpPr>
        <p:spPr>
          <a:xfrm flipH="1">
            <a:off x="1700212" y="977900"/>
            <a:ext cx="340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Suponga</a:t>
            </a:r>
            <a:r>
              <a:rPr lang="en-US" dirty="0"/>
              <a:t> que </a:t>
            </a:r>
            <a:r>
              <a:rPr lang="en-US" dirty="0" err="1"/>
              <a:t>tiene</a:t>
            </a:r>
            <a:r>
              <a:rPr lang="en-US" dirty="0"/>
              <a:t> un </a:t>
            </a:r>
            <a:r>
              <a:rPr lang="en-US" dirty="0" err="1"/>
              <a:t>medidor</a:t>
            </a:r>
            <a:r>
              <a:rPr lang="en-US" dirty="0"/>
              <a:t> de </a:t>
            </a:r>
            <a:r>
              <a:rPr lang="en-US" dirty="0" err="1"/>
              <a:t>energía</a:t>
            </a:r>
            <a:r>
              <a:rPr lang="en-US" dirty="0"/>
              <a:t> que </a:t>
            </a:r>
            <a:r>
              <a:rPr lang="en-US" dirty="0" err="1"/>
              <a:t>habla</a:t>
            </a:r>
            <a:r>
              <a:rPr lang="en-US" dirty="0"/>
              <a:t> Modbus TCP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8D0E8A-A096-4F94-9A93-B297FF5F9C16}"/>
              </a:ext>
            </a:extLst>
          </p:cNvPr>
          <p:cNvSpPr txBox="1"/>
          <p:nvPr/>
        </p:nvSpPr>
        <p:spPr>
          <a:xfrm flipH="1">
            <a:off x="7313612" y="954087"/>
            <a:ext cx="3401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 </a:t>
            </a:r>
            <a:r>
              <a:rPr lang="en-US" dirty="0" err="1"/>
              <a:t>también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un Sistema de </a:t>
            </a:r>
            <a:r>
              <a:rPr lang="en-US" dirty="0" err="1"/>
              <a:t>Gestionamiento</a:t>
            </a:r>
            <a:r>
              <a:rPr lang="en-US" dirty="0"/>
              <a:t> de </a:t>
            </a:r>
            <a:r>
              <a:rPr lang="en-US" dirty="0" err="1"/>
              <a:t>Edificios</a:t>
            </a:r>
            <a:r>
              <a:rPr lang="en-US" dirty="0"/>
              <a:t> que </a:t>
            </a:r>
            <a:r>
              <a:rPr lang="en-US" dirty="0" err="1"/>
              <a:t>habla</a:t>
            </a:r>
            <a:r>
              <a:rPr lang="en-US" dirty="0"/>
              <a:t> BACnet/IP</a:t>
            </a:r>
          </a:p>
        </p:txBody>
      </p:sp>
    </p:spTree>
    <p:extLst>
      <p:ext uri="{BB962C8B-B14F-4D97-AF65-F5344CB8AC3E}">
        <p14:creationId xmlns:p14="http://schemas.microsoft.com/office/powerpoint/2010/main" val="1257197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1639-E59E-4EEA-9A31-A44FEC887563}"/>
              </a:ext>
            </a:extLst>
          </p:cNvPr>
          <p:cNvSpPr/>
          <p:nvPr/>
        </p:nvSpPr>
        <p:spPr>
          <a:xfrm>
            <a:off x="621784" y="488324"/>
            <a:ext cx="10948431" cy="5881354"/>
          </a:xfrm>
          <a:prstGeom prst="rect">
            <a:avLst/>
          </a:prstGeom>
          <a:noFill/>
          <a:ln w="82550">
            <a:solidFill>
              <a:srgbClr val="AAC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29CD-D18E-4512-A9B6-830BE044A669}"/>
              </a:ext>
            </a:extLst>
          </p:cNvPr>
          <p:cNvSpPr/>
          <p:nvPr/>
        </p:nvSpPr>
        <p:spPr>
          <a:xfrm>
            <a:off x="457200" y="5473700"/>
            <a:ext cx="1714500" cy="1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B9ADB-A106-4612-9491-7358AE13C4F2}"/>
              </a:ext>
            </a:extLst>
          </p:cNvPr>
          <p:cNvSpPr/>
          <p:nvPr/>
        </p:nvSpPr>
        <p:spPr>
          <a:xfrm>
            <a:off x="406400" y="5562600"/>
            <a:ext cx="1651000" cy="998599"/>
          </a:xfrm>
          <a:prstGeom prst="rect">
            <a:avLst/>
          </a:prstGeom>
          <a:solidFill>
            <a:srgbClr val="828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581905-EA66-421B-9741-78F3772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6255514"/>
            <a:ext cx="649169" cy="114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4E7BD-592C-4B30-BB39-E40325CC6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5682071"/>
            <a:ext cx="1426092" cy="4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FB6C0-5F65-486B-B9FD-3548F216B3B2}"/>
              </a:ext>
            </a:extLst>
          </p:cNvPr>
          <p:cNvSpPr txBox="1"/>
          <p:nvPr/>
        </p:nvSpPr>
        <p:spPr>
          <a:xfrm flipH="1">
            <a:off x="407152" y="6180953"/>
            <a:ext cx="52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082FB7-F073-4486-B696-AABEBAB0E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212" y="2505075"/>
            <a:ext cx="2466975" cy="18478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B9452D0-184E-407C-86A1-06355636B194}"/>
              </a:ext>
            </a:extLst>
          </p:cNvPr>
          <p:cNvSpPr txBox="1"/>
          <p:nvPr/>
        </p:nvSpPr>
        <p:spPr>
          <a:xfrm flipH="1">
            <a:off x="3208115" y="4703625"/>
            <a:ext cx="155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AE3B24-9375-4CC7-A272-BAFA5622BB1A}"/>
              </a:ext>
            </a:extLst>
          </p:cNvPr>
          <p:cNvSpPr txBox="1"/>
          <p:nvPr/>
        </p:nvSpPr>
        <p:spPr>
          <a:xfrm flipH="1">
            <a:off x="1796555" y="1446489"/>
            <a:ext cx="340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Miremos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dentro del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medidor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Modbus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628C243-ADD3-4F0B-84F3-8AB375C54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6223" y="3192242"/>
            <a:ext cx="7067550" cy="2362200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C1A1A746-B561-4654-8876-5CF63E453FEF}"/>
              </a:ext>
            </a:extLst>
          </p:cNvPr>
          <p:cNvSpPr/>
          <p:nvPr/>
        </p:nvSpPr>
        <p:spPr>
          <a:xfrm>
            <a:off x="7275011" y="1666875"/>
            <a:ext cx="2798762" cy="1676400"/>
          </a:xfrm>
          <a:prstGeom prst="wedgeRoundRectCallout">
            <a:avLst>
              <a:gd name="adj1" fmla="val -55744"/>
              <a:gd name="adj2" fmla="val 98035"/>
              <a:gd name="adj3" fmla="val 16667"/>
            </a:avLst>
          </a:prstGeom>
          <a:solidFill>
            <a:srgbClr val="AA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Usted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tiene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que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configurar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 gateway para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entregar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los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Modbus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seleccionados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sistema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BACnet.</a:t>
            </a:r>
          </a:p>
        </p:txBody>
      </p:sp>
    </p:spTree>
    <p:extLst>
      <p:ext uri="{BB962C8B-B14F-4D97-AF65-F5344CB8AC3E}">
        <p14:creationId xmlns:p14="http://schemas.microsoft.com/office/powerpoint/2010/main" val="2867600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MC">
      <a:dk1>
        <a:sysClr val="windowText" lastClr="000000"/>
      </a:dk1>
      <a:lt1>
        <a:sysClr val="window" lastClr="FFFFFF"/>
      </a:lt1>
      <a:dk2>
        <a:srgbClr val="12112E"/>
      </a:dk2>
      <a:lt2>
        <a:srgbClr val="E7E6E6"/>
      </a:lt2>
      <a:accent1>
        <a:srgbClr val="C6DCD7"/>
      </a:accent1>
      <a:accent2>
        <a:srgbClr val="81A2A2"/>
      </a:accent2>
      <a:accent3>
        <a:srgbClr val="FACC74"/>
      </a:accent3>
      <a:accent4>
        <a:srgbClr val="12112E"/>
      </a:accent4>
      <a:accent5>
        <a:srgbClr val="604C64"/>
      </a:accent5>
      <a:accent6>
        <a:srgbClr val="D2B3CF"/>
      </a:accent6>
      <a:hlink>
        <a:srgbClr val="0563C1"/>
      </a:hlink>
      <a:folHlink>
        <a:srgbClr val="BD91B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hrio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MC">
    <a:dk1>
      <a:sysClr val="windowText" lastClr="000000"/>
    </a:dk1>
    <a:lt1>
      <a:sysClr val="window" lastClr="FFFFFF"/>
    </a:lt1>
    <a:dk2>
      <a:srgbClr val="12112E"/>
    </a:dk2>
    <a:lt2>
      <a:srgbClr val="E7E6E6"/>
    </a:lt2>
    <a:accent1>
      <a:srgbClr val="C6DCD7"/>
    </a:accent1>
    <a:accent2>
      <a:srgbClr val="81A2A2"/>
    </a:accent2>
    <a:accent3>
      <a:srgbClr val="FACC74"/>
    </a:accent3>
    <a:accent4>
      <a:srgbClr val="12112E"/>
    </a:accent4>
    <a:accent5>
      <a:srgbClr val="604C64"/>
    </a:accent5>
    <a:accent6>
      <a:srgbClr val="D2B3CF"/>
    </a:accent6>
    <a:hlink>
      <a:srgbClr val="0563C1"/>
    </a:hlink>
    <a:folHlink>
      <a:srgbClr val="BD91B9"/>
    </a:folHlink>
  </a:clrScheme>
</a:themeOverride>
</file>

<file path=ppt/theme/themeOverride10.xml><?xml version="1.0" encoding="utf-8"?>
<a:themeOverride xmlns:a="http://schemas.openxmlformats.org/drawingml/2006/main">
  <a:clrScheme name="PMC">
    <a:dk1>
      <a:sysClr val="windowText" lastClr="000000"/>
    </a:dk1>
    <a:lt1>
      <a:sysClr val="window" lastClr="FFFFFF"/>
    </a:lt1>
    <a:dk2>
      <a:srgbClr val="12112E"/>
    </a:dk2>
    <a:lt2>
      <a:srgbClr val="E7E6E6"/>
    </a:lt2>
    <a:accent1>
      <a:srgbClr val="C6DCD7"/>
    </a:accent1>
    <a:accent2>
      <a:srgbClr val="81A2A2"/>
    </a:accent2>
    <a:accent3>
      <a:srgbClr val="FACC74"/>
    </a:accent3>
    <a:accent4>
      <a:srgbClr val="12112E"/>
    </a:accent4>
    <a:accent5>
      <a:srgbClr val="604C64"/>
    </a:accent5>
    <a:accent6>
      <a:srgbClr val="D2B3CF"/>
    </a:accent6>
    <a:hlink>
      <a:srgbClr val="0563C1"/>
    </a:hlink>
    <a:folHlink>
      <a:srgbClr val="BD91B9"/>
    </a:folHlink>
  </a:clrScheme>
</a:themeOverride>
</file>

<file path=ppt/theme/themeOverride11.xml><?xml version="1.0" encoding="utf-8"?>
<a:themeOverride xmlns:a="http://schemas.openxmlformats.org/drawingml/2006/main">
  <a:clrScheme name="PMC">
    <a:dk1>
      <a:sysClr val="windowText" lastClr="000000"/>
    </a:dk1>
    <a:lt1>
      <a:sysClr val="window" lastClr="FFFFFF"/>
    </a:lt1>
    <a:dk2>
      <a:srgbClr val="12112E"/>
    </a:dk2>
    <a:lt2>
      <a:srgbClr val="E7E6E6"/>
    </a:lt2>
    <a:accent1>
      <a:srgbClr val="C6DCD7"/>
    </a:accent1>
    <a:accent2>
      <a:srgbClr val="81A2A2"/>
    </a:accent2>
    <a:accent3>
      <a:srgbClr val="FACC74"/>
    </a:accent3>
    <a:accent4>
      <a:srgbClr val="12112E"/>
    </a:accent4>
    <a:accent5>
      <a:srgbClr val="604C64"/>
    </a:accent5>
    <a:accent6>
      <a:srgbClr val="D2B3CF"/>
    </a:accent6>
    <a:hlink>
      <a:srgbClr val="0563C1"/>
    </a:hlink>
    <a:folHlink>
      <a:srgbClr val="BD91B9"/>
    </a:folHlink>
  </a:clrScheme>
</a:themeOverride>
</file>

<file path=ppt/theme/themeOverride12.xml><?xml version="1.0" encoding="utf-8"?>
<a:themeOverride xmlns:a="http://schemas.openxmlformats.org/drawingml/2006/main">
  <a:clrScheme name="PMC">
    <a:dk1>
      <a:sysClr val="windowText" lastClr="000000"/>
    </a:dk1>
    <a:lt1>
      <a:sysClr val="window" lastClr="FFFFFF"/>
    </a:lt1>
    <a:dk2>
      <a:srgbClr val="12112E"/>
    </a:dk2>
    <a:lt2>
      <a:srgbClr val="E7E6E6"/>
    </a:lt2>
    <a:accent1>
      <a:srgbClr val="C6DCD7"/>
    </a:accent1>
    <a:accent2>
      <a:srgbClr val="81A2A2"/>
    </a:accent2>
    <a:accent3>
      <a:srgbClr val="FACC74"/>
    </a:accent3>
    <a:accent4>
      <a:srgbClr val="12112E"/>
    </a:accent4>
    <a:accent5>
      <a:srgbClr val="604C64"/>
    </a:accent5>
    <a:accent6>
      <a:srgbClr val="D2B3CF"/>
    </a:accent6>
    <a:hlink>
      <a:srgbClr val="0563C1"/>
    </a:hlink>
    <a:folHlink>
      <a:srgbClr val="BD91B9"/>
    </a:folHlink>
  </a:clrScheme>
</a:themeOverride>
</file>

<file path=ppt/theme/themeOverride13.xml><?xml version="1.0" encoding="utf-8"?>
<a:themeOverride xmlns:a="http://schemas.openxmlformats.org/drawingml/2006/main">
  <a:clrScheme name="PMC">
    <a:dk1>
      <a:sysClr val="windowText" lastClr="000000"/>
    </a:dk1>
    <a:lt1>
      <a:sysClr val="window" lastClr="FFFFFF"/>
    </a:lt1>
    <a:dk2>
      <a:srgbClr val="12112E"/>
    </a:dk2>
    <a:lt2>
      <a:srgbClr val="E7E6E6"/>
    </a:lt2>
    <a:accent1>
      <a:srgbClr val="C6DCD7"/>
    </a:accent1>
    <a:accent2>
      <a:srgbClr val="81A2A2"/>
    </a:accent2>
    <a:accent3>
      <a:srgbClr val="FACC74"/>
    </a:accent3>
    <a:accent4>
      <a:srgbClr val="12112E"/>
    </a:accent4>
    <a:accent5>
      <a:srgbClr val="604C64"/>
    </a:accent5>
    <a:accent6>
      <a:srgbClr val="D2B3CF"/>
    </a:accent6>
    <a:hlink>
      <a:srgbClr val="0563C1"/>
    </a:hlink>
    <a:folHlink>
      <a:srgbClr val="BD91B9"/>
    </a:folHlink>
  </a:clrScheme>
</a:themeOverride>
</file>

<file path=ppt/theme/themeOverride14.xml><?xml version="1.0" encoding="utf-8"?>
<a:themeOverride xmlns:a="http://schemas.openxmlformats.org/drawingml/2006/main">
  <a:clrScheme name="PMC">
    <a:dk1>
      <a:sysClr val="windowText" lastClr="000000"/>
    </a:dk1>
    <a:lt1>
      <a:sysClr val="window" lastClr="FFFFFF"/>
    </a:lt1>
    <a:dk2>
      <a:srgbClr val="12112E"/>
    </a:dk2>
    <a:lt2>
      <a:srgbClr val="E7E6E6"/>
    </a:lt2>
    <a:accent1>
      <a:srgbClr val="C6DCD7"/>
    </a:accent1>
    <a:accent2>
      <a:srgbClr val="81A2A2"/>
    </a:accent2>
    <a:accent3>
      <a:srgbClr val="FACC74"/>
    </a:accent3>
    <a:accent4>
      <a:srgbClr val="12112E"/>
    </a:accent4>
    <a:accent5>
      <a:srgbClr val="604C64"/>
    </a:accent5>
    <a:accent6>
      <a:srgbClr val="D2B3CF"/>
    </a:accent6>
    <a:hlink>
      <a:srgbClr val="0563C1"/>
    </a:hlink>
    <a:folHlink>
      <a:srgbClr val="BD91B9"/>
    </a:folHlink>
  </a:clrScheme>
</a:themeOverride>
</file>

<file path=ppt/theme/themeOverride15.xml><?xml version="1.0" encoding="utf-8"?>
<a:themeOverride xmlns:a="http://schemas.openxmlformats.org/drawingml/2006/main">
  <a:clrScheme name="PMC">
    <a:dk1>
      <a:sysClr val="windowText" lastClr="000000"/>
    </a:dk1>
    <a:lt1>
      <a:sysClr val="window" lastClr="FFFFFF"/>
    </a:lt1>
    <a:dk2>
      <a:srgbClr val="12112E"/>
    </a:dk2>
    <a:lt2>
      <a:srgbClr val="E7E6E6"/>
    </a:lt2>
    <a:accent1>
      <a:srgbClr val="C6DCD7"/>
    </a:accent1>
    <a:accent2>
      <a:srgbClr val="81A2A2"/>
    </a:accent2>
    <a:accent3>
      <a:srgbClr val="FACC74"/>
    </a:accent3>
    <a:accent4>
      <a:srgbClr val="12112E"/>
    </a:accent4>
    <a:accent5>
      <a:srgbClr val="604C64"/>
    </a:accent5>
    <a:accent6>
      <a:srgbClr val="D2B3CF"/>
    </a:accent6>
    <a:hlink>
      <a:srgbClr val="0563C1"/>
    </a:hlink>
    <a:folHlink>
      <a:srgbClr val="BD91B9"/>
    </a:folHlink>
  </a:clrScheme>
</a:themeOverride>
</file>

<file path=ppt/theme/themeOverride16.xml><?xml version="1.0" encoding="utf-8"?>
<a:themeOverride xmlns:a="http://schemas.openxmlformats.org/drawingml/2006/main">
  <a:clrScheme name="PMC">
    <a:dk1>
      <a:sysClr val="windowText" lastClr="000000"/>
    </a:dk1>
    <a:lt1>
      <a:sysClr val="window" lastClr="FFFFFF"/>
    </a:lt1>
    <a:dk2>
      <a:srgbClr val="12112E"/>
    </a:dk2>
    <a:lt2>
      <a:srgbClr val="E7E6E6"/>
    </a:lt2>
    <a:accent1>
      <a:srgbClr val="C6DCD7"/>
    </a:accent1>
    <a:accent2>
      <a:srgbClr val="81A2A2"/>
    </a:accent2>
    <a:accent3>
      <a:srgbClr val="FACC74"/>
    </a:accent3>
    <a:accent4>
      <a:srgbClr val="12112E"/>
    </a:accent4>
    <a:accent5>
      <a:srgbClr val="604C64"/>
    </a:accent5>
    <a:accent6>
      <a:srgbClr val="D2B3CF"/>
    </a:accent6>
    <a:hlink>
      <a:srgbClr val="0563C1"/>
    </a:hlink>
    <a:folHlink>
      <a:srgbClr val="BD91B9"/>
    </a:folHlink>
  </a:clrScheme>
</a:themeOverride>
</file>

<file path=ppt/theme/themeOverride17.xml><?xml version="1.0" encoding="utf-8"?>
<a:themeOverride xmlns:a="http://schemas.openxmlformats.org/drawingml/2006/main">
  <a:clrScheme name="PMC">
    <a:dk1>
      <a:sysClr val="windowText" lastClr="000000"/>
    </a:dk1>
    <a:lt1>
      <a:sysClr val="window" lastClr="FFFFFF"/>
    </a:lt1>
    <a:dk2>
      <a:srgbClr val="12112E"/>
    </a:dk2>
    <a:lt2>
      <a:srgbClr val="E7E6E6"/>
    </a:lt2>
    <a:accent1>
      <a:srgbClr val="C6DCD7"/>
    </a:accent1>
    <a:accent2>
      <a:srgbClr val="81A2A2"/>
    </a:accent2>
    <a:accent3>
      <a:srgbClr val="FACC74"/>
    </a:accent3>
    <a:accent4>
      <a:srgbClr val="12112E"/>
    </a:accent4>
    <a:accent5>
      <a:srgbClr val="604C64"/>
    </a:accent5>
    <a:accent6>
      <a:srgbClr val="D2B3CF"/>
    </a:accent6>
    <a:hlink>
      <a:srgbClr val="0563C1"/>
    </a:hlink>
    <a:folHlink>
      <a:srgbClr val="BD91B9"/>
    </a:folHlink>
  </a:clrScheme>
</a:themeOverride>
</file>

<file path=ppt/theme/themeOverride18.xml><?xml version="1.0" encoding="utf-8"?>
<a:themeOverride xmlns:a="http://schemas.openxmlformats.org/drawingml/2006/main">
  <a:clrScheme name="PMC">
    <a:dk1>
      <a:sysClr val="windowText" lastClr="000000"/>
    </a:dk1>
    <a:lt1>
      <a:sysClr val="window" lastClr="FFFFFF"/>
    </a:lt1>
    <a:dk2>
      <a:srgbClr val="12112E"/>
    </a:dk2>
    <a:lt2>
      <a:srgbClr val="E7E6E6"/>
    </a:lt2>
    <a:accent1>
      <a:srgbClr val="C6DCD7"/>
    </a:accent1>
    <a:accent2>
      <a:srgbClr val="81A2A2"/>
    </a:accent2>
    <a:accent3>
      <a:srgbClr val="FACC74"/>
    </a:accent3>
    <a:accent4>
      <a:srgbClr val="12112E"/>
    </a:accent4>
    <a:accent5>
      <a:srgbClr val="604C64"/>
    </a:accent5>
    <a:accent6>
      <a:srgbClr val="D2B3CF"/>
    </a:accent6>
    <a:hlink>
      <a:srgbClr val="0563C1"/>
    </a:hlink>
    <a:folHlink>
      <a:srgbClr val="BD91B9"/>
    </a:folHlink>
  </a:clrScheme>
</a:themeOverride>
</file>

<file path=ppt/theme/themeOverride19.xml><?xml version="1.0" encoding="utf-8"?>
<a:themeOverride xmlns:a="http://schemas.openxmlformats.org/drawingml/2006/main">
  <a:clrScheme name="PMC">
    <a:dk1>
      <a:sysClr val="windowText" lastClr="000000"/>
    </a:dk1>
    <a:lt1>
      <a:sysClr val="window" lastClr="FFFFFF"/>
    </a:lt1>
    <a:dk2>
      <a:srgbClr val="12112E"/>
    </a:dk2>
    <a:lt2>
      <a:srgbClr val="E7E6E6"/>
    </a:lt2>
    <a:accent1>
      <a:srgbClr val="C6DCD7"/>
    </a:accent1>
    <a:accent2>
      <a:srgbClr val="81A2A2"/>
    </a:accent2>
    <a:accent3>
      <a:srgbClr val="FACC74"/>
    </a:accent3>
    <a:accent4>
      <a:srgbClr val="12112E"/>
    </a:accent4>
    <a:accent5>
      <a:srgbClr val="604C64"/>
    </a:accent5>
    <a:accent6>
      <a:srgbClr val="D2B3CF"/>
    </a:accent6>
    <a:hlink>
      <a:srgbClr val="0563C1"/>
    </a:hlink>
    <a:folHlink>
      <a:srgbClr val="BD91B9"/>
    </a:folHlink>
  </a:clrScheme>
</a:themeOverride>
</file>

<file path=ppt/theme/themeOverride2.xml><?xml version="1.0" encoding="utf-8"?>
<a:themeOverride xmlns:a="http://schemas.openxmlformats.org/drawingml/2006/main">
  <a:clrScheme name="PMC">
    <a:dk1>
      <a:sysClr val="windowText" lastClr="000000"/>
    </a:dk1>
    <a:lt1>
      <a:sysClr val="window" lastClr="FFFFFF"/>
    </a:lt1>
    <a:dk2>
      <a:srgbClr val="12112E"/>
    </a:dk2>
    <a:lt2>
      <a:srgbClr val="E7E6E6"/>
    </a:lt2>
    <a:accent1>
      <a:srgbClr val="C6DCD7"/>
    </a:accent1>
    <a:accent2>
      <a:srgbClr val="81A2A2"/>
    </a:accent2>
    <a:accent3>
      <a:srgbClr val="FACC74"/>
    </a:accent3>
    <a:accent4>
      <a:srgbClr val="12112E"/>
    </a:accent4>
    <a:accent5>
      <a:srgbClr val="604C64"/>
    </a:accent5>
    <a:accent6>
      <a:srgbClr val="D2B3CF"/>
    </a:accent6>
    <a:hlink>
      <a:srgbClr val="0563C1"/>
    </a:hlink>
    <a:folHlink>
      <a:srgbClr val="BD91B9"/>
    </a:folHlink>
  </a:clrScheme>
</a:themeOverride>
</file>

<file path=ppt/theme/themeOverride20.xml><?xml version="1.0" encoding="utf-8"?>
<a:themeOverride xmlns:a="http://schemas.openxmlformats.org/drawingml/2006/main">
  <a:clrScheme name="PMC">
    <a:dk1>
      <a:sysClr val="windowText" lastClr="000000"/>
    </a:dk1>
    <a:lt1>
      <a:sysClr val="window" lastClr="FFFFFF"/>
    </a:lt1>
    <a:dk2>
      <a:srgbClr val="12112E"/>
    </a:dk2>
    <a:lt2>
      <a:srgbClr val="E7E6E6"/>
    </a:lt2>
    <a:accent1>
      <a:srgbClr val="C6DCD7"/>
    </a:accent1>
    <a:accent2>
      <a:srgbClr val="81A2A2"/>
    </a:accent2>
    <a:accent3>
      <a:srgbClr val="FACC74"/>
    </a:accent3>
    <a:accent4>
      <a:srgbClr val="12112E"/>
    </a:accent4>
    <a:accent5>
      <a:srgbClr val="604C64"/>
    </a:accent5>
    <a:accent6>
      <a:srgbClr val="D2B3CF"/>
    </a:accent6>
    <a:hlink>
      <a:srgbClr val="0563C1"/>
    </a:hlink>
    <a:folHlink>
      <a:srgbClr val="BD91B9"/>
    </a:folHlink>
  </a:clrScheme>
</a:themeOverride>
</file>

<file path=ppt/theme/themeOverride21.xml><?xml version="1.0" encoding="utf-8"?>
<a:themeOverride xmlns:a="http://schemas.openxmlformats.org/drawingml/2006/main">
  <a:clrScheme name="PMC">
    <a:dk1>
      <a:sysClr val="windowText" lastClr="000000"/>
    </a:dk1>
    <a:lt1>
      <a:sysClr val="window" lastClr="FFFFFF"/>
    </a:lt1>
    <a:dk2>
      <a:srgbClr val="12112E"/>
    </a:dk2>
    <a:lt2>
      <a:srgbClr val="E7E6E6"/>
    </a:lt2>
    <a:accent1>
      <a:srgbClr val="C6DCD7"/>
    </a:accent1>
    <a:accent2>
      <a:srgbClr val="81A2A2"/>
    </a:accent2>
    <a:accent3>
      <a:srgbClr val="FACC74"/>
    </a:accent3>
    <a:accent4>
      <a:srgbClr val="12112E"/>
    </a:accent4>
    <a:accent5>
      <a:srgbClr val="604C64"/>
    </a:accent5>
    <a:accent6>
      <a:srgbClr val="D2B3CF"/>
    </a:accent6>
    <a:hlink>
      <a:srgbClr val="0563C1"/>
    </a:hlink>
    <a:folHlink>
      <a:srgbClr val="BD91B9"/>
    </a:folHlink>
  </a:clrScheme>
</a:themeOverride>
</file>

<file path=ppt/theme/themeOverride22.xml><?xml version="1.0" encoding="utf-8"?>
<a:themeOverride xmlns:a="http://schemas.openxmlformats.org/drawingml/2006/main">
  <a:clrScheme name="PMC">
    <a:dk1>
      <a:sysClr val="windowText" lastClr="000000"/>
    </a:dk1>
    <a:lt1>
      <a:sysClr val="window" lastClr="FFFFFF"/>
    </a:lt1>
    <a:dk2>
      <a:srgbClr val="12112E"/>
    </a:dk2>
    <a:lt2>
      <a:srgbClr val="E7E6E6"/>
    </a:lt2>
    <a:accent1>
      <a:srgbClr val="C6DCD7"/>
    </a:accent1>
    <a:accent2>
      <a:srgbClr val="81A2A2"/>
    </a:accent2>
    <a:accent3>
      <a:srgbClr val="FACC74"/>
    </a:accent3>
    <a:accent4>
      <a:srgbClr val="12112E"/>
    </a:accent4>
    <a:accent5>
      <a:srgbClr val="604C64"/>
    </a:accent5>
    <a:accent6>
      <a:srgbClr val="D2B3CF"/>
    </a:accent6>
    <a:hlink>
      <a:srgbClr val="0563C1"/>
    </a:hlink>
    <a:folHlink>
      <a:srgbClr val="BD91B9"/>
    </a:folHlink>
  </a:clrScheme>
</a:themeOverride>
</file>

<file path=ppt/theme/themeOverride23.xml><?xml version="1.0" encoding="utf-8"?>
<a:themeOverride xmlns:a="http://schemas.openxmlformats.org/drawingml/2006/main">
  <a:clrScheme name="PMC">
    <a:dk1>
      <a:sysClr val="windowText" lastClr="000000"/>
    </a:dk1>
    <a:lt1>
      <a:sysClr val="window" lastClr="FFFFFF"/>
    </a:lt1>
    <a:dk2>
      <a:srgbClr val="12112E"/>
    </a:dk2>
    <a:lt2>
      <a:srgbClr val="E7E6E6"/>
    </a:lt2>
    <a:accent1>
      <a:srgbClr val="C6DCD7"/>
    </a:accent1>
    <a:accent2>
      <a:srgbClr val="81A2A2"/>
    </a:accent2>
    <a:accent3>
      <a:srgbClr val="FACC74"/>
    </a:accent3>
    <a:accent4>
      <a:srgbClr val="12112E"/>
    </a:accent4>
    <a:accent5>
      <a:srgbClr val="604C64"/>
    </a:accent5>
    <a:accent6>
      <a:srgbClr val="D2B3CF"/>
    </a:accent6>
    <a:hlink>
      <a:srgbClr val="0563C1"/>
    </a:hlink>
    <a:folHlink>
      <a:srgbClr val="BD91B9"/>
    </a:folHlink>
  </a:clrScheme>
</a:themeOverride>
</file>

<file path=ppt/theme/themeOverride24.xml><?xml version="1.0" encoding="utf-8"?>
<a:themeOverride xmlns:a="http://schemas.openxmlformats.org/drawingml/2006/main">
  <a:clrScheme name="PMC">
    <a:dk1>
      <a:sysClr val="windowText" lastClr="000000"/>
    </a:dk1>
    <a:lt1>
      <a:sysClr val="window" lastClr="FFFFFF"/>
    </a:lt1>
    <a:dk2>
      <a:srgbClr val="12112E"/>
    </a:dk2>
    <a:lt2>
      <a:srgbClr val="E7E6E6"/>
    </a:lt2>
    <a:accent1>
      <a:srgbClr val="C6DCD7"/>
    </a:accent1>
    <a:accent2>
      <a:srgbClr val="81A2A2"/>
    </a:accent2>
    <a:accent3>
      <a:srgbClr val="FACC74"/>
    </a:accent3>
    <a:accent4>
      <a:srgbClr val="12112E"/>
    </a:accent4>
    <a:accent5>
      <a:srgbClr val="604C64"/>
    </a:accent5>
    <a:accent6>
      <a:srgbClr val="D2B3CF"/>
    </a:accent6>
    <a:hlink>
      <a:srgbClr val="0563C1"/>
    </a:hlink>
    <a:folHlink>
      <a:srgbClr val="BD91B9"/>
    </a:folHlink>
  </a:clrScheme>
</a:themeOverride>
</file>

<file path=ppt/theme/themeOverride25.xml><?xml version="1.0" encoding="utf-8"?>
<a:themeOverride xmlns:a="http://schemas.openxmlformats.org/drawingml/2006/main">
  <a:clrScheme name="PMC">
    <a:dk1>
      <a:sysClr val="windowText" lastClr="000000"/>
    </a:dk1>
    <a:lt1>
      <a:sysClr val="window" lastClr="FFFFFF"/>
    </a:lt1>
    <a:dk2>
      <a:srgbClr val="12112E"/>
    </a:dk2>
    <a:lt2>
      <a:srgbClr val="E7E6E6"/>
    </a:lt2>
    <a:accent1>
      <a:srgbClr val="C6DCD7"/>
    </a:accent1>
    <a:accent2>
      <a:srgbClr val="81A2A2"/>
    </a:accent2>
    <a:accent3>
      <a:srgbClr val="FACC74"/>
    </a:accent3>
    <a:accent4>
      <a:srgbClr val="12112E"/>
    </a:accent4>
    <a:accent5>
      <a:srgbClr val="604C64"/>
    </a:accent5>
    <a:accent6>
      <a:srgbClr val="D2B3CF"/>
    </a:accent6>
    <a:hlink>
      <a:srgbClr val="0563C1"/>
    </a:hlink>
    <a:folHlink>
      <a:srgbClr val="BD91B9"/>
    </a:folHlink>
  </a:clrScheme>
</a:themeOverride>
</file>

<file path=ppt/theme/themeOverride26.xml><?xml version="1.0" encoding="utf-8"?>
<a:themeOverride xmlns:a="http://schemas.openxmlformats.org/drawingml/2006/main">
  <a:clrScheme name="PMC">
    <a:dk1>
      <a:sysClr val="windowText" lastClr="000000"/>
    </a:dk1>
    <a:lt1>
      <a:sysClr val="window" lastClr="FFFFFF"/>
    </a:lt1>
    <a:dk2>
      <a:srgbClr val="12112E"/>
    </a:dk2>
    <a:lt2>
      <a:srgbClr val="E7E6E6"/>
    </a:lt2>
    <a:accent1>
      <a:srgbClr val="C6DCD7"/>
    </a:accent1>
    <a:accent2>
      <a:srgbClr val="81A2A2"/>
    </a:accent2>
    <a:accent3>
      <a:srgbClr val="FACC74"/>
    </a:accent3>
    <a:accent4>
      <a:srgbClr val="12112E"/>
    </a:accent4>
    <a:accent5>
      <a:srgbClr val="604C64"/>
    </a:accent5>
    <a:accent6>
      <a:srgbClr val="D2B3CF"/>
    </a:accent6>
    <a:hlink>
      <a:srgbClr val="0563C1"/>
    </a:hlink>
    <a:folHlink>
      <a:srgbClr val="BD91B9"/>
    </a:folHlink>
  </a:clrScheme>
</a:themeOverride>
</file>

<file path=ppt/theme/themeOverride27.xml><?xml version="1.0" encoding="utf-8"?>
<a:themeOverride xmlns:a="http://schemas.openxmlformats.org/drawingml/2006/main">
  <a:clrScheme name="PMC">
    <a:dk1>
      <a:sysClr val="windowText" lastClr="000000"/>
    </a:dk1>
    <a:lt1>
      <a:sysClr val="window" lastClr="FFFFFF"/>
    </a:lt1>
    <a:dk2>
      <a:srgbClr val="12112E"/>
    </a:dk2>
    <a:lt2>
      <a:srgbClr val="E7E6E6"/>
    </a:lt2>
    <a:accent1>
      <a:srgbClr val="C6DCD7"/>
    </a:accent1>
    <a:accent2>
      <a:srgbClr val="81A2A2"/>
    </a:accent2>
    <a:accent3>
      <a:srgbClr val="FACC74"/>
    </a:accent3>
    <a:accent4>
      <a:srgbClr val="12112E"/>
    </a:accent4>
    <a:accent5>
      <a:srgbClr val="604C64"/>
    </a:accent5>
    <a:accent6>
      <a:srgbClr val="D2B3CF"/>
    </a:accent6>
    <a:hlink>
      <a:srgbClr val="0563C1"/>
    </a:hlink>
    <a:folHlink>
      <a:srgbClr val="BD91B9"/>
    </a:folHlink>
  </a:clrScheme>
</a:themeOverride>
</file>

<file path=ppt/theme/themeOverride28.xml><?xml version="1.0" encoding="utf-8"?>
<a:themeOverride xmlns:a="http://schemas.openxmlformats.org/drawingml/2006/main">
  <a:clrScheme name="PMC">
    <a:dk1>
      <a:sysClr val="windowText" lastClr="000000"/>
    </a:dk1>
    <a:lt1>
      <a:sysClr val="window" lastClr="FFFFFF"/>
    </a:lt1>
    <a:dk2>
      <a:srgbClr val="12112E"/>
    </a:dk2>
    <a:lt2>
      <a:srgbClr val="E7E6E6"/>
    </a:lt2>
    <a:accent1>
      <a:srgbClr val="C6DCD7"/>
    </a:accent1>
    <a:accent2>
      <a:srgbClr val="81A2A2"/>
    </a:accent2>
    <a:accent3>
      <a:srgbClr val="FACC74"/>
    </a:accent3>
    <a:accent4>
      <a:srgbClr val="12112E"/>
    </a:accent4>
    <a:accent5>
      <a:srgbClr val="604C64"/>
    </a:accent5>
    <a:accent6>
      <a:srgbClr val="D2B3CF"/>
    </a:accent6>
    <a:hlink>
      <a:srgbClr val="0563C1"/>
    </a:hlink>
    <a:folHlink>
      <a:srgbClr val="BD91B9"/>
    </a:folHlink>
  </a:clrScheme>
</a:themeOverride>
</file>

<file path=ppt/theme/themeOverride29.xml><?xml version="1.0" encoding="utf-8"?>
<a:themeOverride xmlns:a="http://schemas.openxmlformats.org/drawingml/2006/main">
  <a:clrScheme name="PMC">
    <a:dk1>
      <a:sysClr val="windowText" lastClr="000000"/>
    </a:dk1>
    <a:lt1>
      <a:sysClr val="window" lastClr="FFFFFF"/>
    </a:lt1>
    <a:dk2>
      <a:srgbClr val="12112E"/>
    </a:dk2>
    <a:lt2>
      <a:srgbClr val="E7E6E6"/>
    </a:lt2>
    <a:accent1>
      <a:srgbClr val="C6DCD7"/>
    </a:accent1>
    <a:accent2>
      <a:srgbClr val="81A2A2"/>
    </a:accent2>
    <a:accent3>
      <a:srgbClr val="FACC74"/>
    </a:accent3>
    <a:accent4>
      <a:srgbClr val="12112E"/>
    </a:accent4>
    <a:accent5>
      <a:srgbClr val="604C64"/>
    </a:accent5>
    <a:accent6>
      <a:srgbClr val="D2B3CF"/>
    </a:accent6>
    <a:hlink>
      <a:srgbClr val="0563C1"/>
    </a:hlink>
    <a:folHlink>
      <a:srgbClr val="BD91B9"/>
    </a:folHlink>
  </a:clrScheme>
</a:themeOverride>
</file>

<file path=ppt/theme/themeOverride3.xml><?xml version="1.0" encoding="utf-8"?>
<a:themeOverride xmlns:a="http://schemas.openxmlformats.org/drawingml/2006/main">
  <a:clrScheme name="PMC">
    <a:dk1>
      <a:sysClr val="windowText" lastClr="000000"/>
    </a:dk1>
    <a:lt1>
      <a:sysClr val="window" lastClr="FFFFFF"/>
    </a:lt1>
    <a:dk2>
      <a:srgbClr val="12112E"/>
    </a:dk2>
    <a:lt2>
      <a:srgbClr val="E7E6E6"/>
    </a:lt2>
    <a:accent1>
      <a:srgbClr val="C6DCD7"/>
    </a:accent1>
    <a:accent2>
      <a:srgbClr val="81A2A2"/>
    </a:accent2>
    <a:accent3>
      <a:srgbClr val="FACC74"/>
    </a:accent3>
    <a:accent4>
      <a:srgbClr val="12112E"/>
    </a:accent4>
    <a:accent5>
      <a:srgbClr val="604C64"/>
    </a:accent5>
    <a:accent6>
      <a:srgbClr val="D2B3CF"/>
    </a:accent6>
    <a:hlink>
      <a:srgbClr val="0563C1"/>
    </a:hlink>
    <a:folHlink>
      <a:srgbClr val="BD91B9"/>
    </a:folHlink>
  </a:clrScheme>
</a:themeOverride>
</file>

<file path=ppt/theme/themeOverride30.xml><?xml version="1.0" encoding="utf-8"?>
<a:themeOverride xmlns:a="http://schemas.openxmlformats.org/drawingml/2006/main">
  <a:clrScheme name="PMC">
    <a:dk1>
      <a:sysClr val="windowText" lastClr="000000"/>
    </a:dk1>
    <a:lt1>
      <a:sysClr val="window" lastClr="FFFFFF"/>
    </a:lt1>
    <a:dk2>
      <a:srgbClr val="12112E"/>
    </a:dk2>
    <a:lt2>
      <a:srgbClr val="E7E6E6"/>
    </a:lt2>
    <a:accent1>
      <a:srgbClr val="C6DCD7"/>
    </a:accent1>
    <a:accent2>
      <a:srgbClr val="81A2A2"/>
    </a:accent2>
    <a:accent3>
      <a:srgbClr val="FACC74"/>
    </a:accent3>
    <a:accent4>
      <a:srgbClr val="12112E"/>
    </a:accent4>
    <a:accent5>
      <a:srgbClr val="604C64"/>
    </a:accent5>
    <a:accent6>
      <a:srgbClr val="D2B3CF"/>
    </a:accent6>
    <a:hlink>
      <a:srgbClr val="0563C1"/>
    </a:hlink>
    <a:folHlink>
      <a:srgbClr val="BD91B9"/>
    </a:folHlink>
  </a:clrScheme>
</a:themeOverride>
</file>

<file path=ppt/theme/themeOverride4.xml><?xml version="1.0" encoding="utf-8"?>
<a:themeOverride xmlns:a="http://schemas.openxmlformats.org/drawingml/2006/main">
  <a:clrScheme name="PMC">
    <a:dk1>
      <a:sysClr val="windowText" lastClr="000000"/>
    </a:dk1>
    <a:lt1>
      <a:sysClr val="window" lastClr="FFFFFF"/>
    </a:lt1>
    <a:dk2>
      <a:srgbClr val="12112E"/>
    </a:dk2>
    <a:lt2>
      <a:srgbClr val="E7E6E6"/>
    </a:lt2>
    <a:accent1>
      <a:srgbClr val="C6DCD7"/>
    </a:accent1>
    <a:accent2>
      <a:srgbClr val="81A2A2"/>
    </a:accent2>
    <a:accent3>
      <a:srgbClr val="FACC74"/>
    </a:accent3>
    <a:accent4>
      <a:srgbClr val="12112E"/>
    </a:accent4>
    <a:accent5>
      <a:srgbClr val="604C64"/>
    </a:accent5>
    <a:accent6>
      <a:srgbClr val="D2B3CF"/>
    </a:accent6>
    <a:hlink>
      <a:srgbClr val="0563C1"/>
    </a:hlink>
    <a:folHlink>
      <a:srgbClr val="BD91B9"/>
    </a:folHlink>
  </a:clrScheme>
</a:themeOverride>
</file>

<file path=ppt/theme/themeOverride5.xml><?xml version="1.0" encoding="utf-8"?>
<a:themeOverride xmlns:a="http://schemas.openxmlformats.org/drawingml/2006/main">
  <a:clrScheme name="PMC">
    <a:dk1>
      <a:sysClr val="windowText" lastClr="000000"/>
    </a:dk1>
    <a:lt1>
      <a:sysClr val="window" lastClr="FFFFFF"/>
    </a:lt1>
    <a:dk2>
      <a:srgbClr val="12112E"/>
    </a:dk2>
    <a:lt2>
      <a:srgbClr val="E7E6E6"/>
    </a:lt2>
    <a:accent1>
      <a:srgbClr val="C6DCD7"/>
    </a:accent1>
    <a:accent2>
      <a:srgbClr val="81A2A2"/>
    </a:accent2>
    <a:accent3>
      <a:srgbClr val="FACC74"/>
    </a:accent3>
    <a:accent4>
      <a:srgbClr val="12112E"/>
    </a:accent4>
    <a:accent5>
      <a:srgbClr val="604C64"/>
    </a:accent5>
    <a:accent6>
      <a:srgbClr val="D2B3CF"/>
    </a:accent6>
    <a:hlink>
      <a:srgbClr val="0563C1"/>
    </a:hlink>
    <a:folHlink>
      <a:srgbClr val="BD91B9"/>
    </a:folHlink>
  </a:clrScheme>
</a:themeOverride>
</file>

<file path=ppt/theme/themeOverride6.xml><?xml version="1.0" encoding="utf-8"?>
<a:themeOverride xmlns:a="http://schemas.openxmlformats.org/drawingml/2006/main">
  <a:clrScheme name="PMC">
    <a:dk1>
      <a:sysClr val="windowText" lastClr="000000"/>
    </a:dk1>
    <a:lt1>
      <a:sysClr val="window" lastClr="FFFFFF"/>
    </a:lt1>
    <a:dk2>
      <a:srgbClr val="12112E"/>
    </a:dk2>
    <a:lt2>
      <a:srgbClr val="E7E6E6"/>
    </a:lt2>
    <a:accent1>
      <a:srgbClr val="C6DCD7"/>
    </a:accent1>
    <a:accent2>
      <a:srgbClr val="81A2A2"/>
    </a:accent2>
    <a:accent3>
      <a:srgbClr val="FACC74"/>
    </a:accent3>
    <a:accent4>
      <a:srgbClr val="12112E"/>
    </a:accent4>
    <a:accent5>
      <a:srgbClr val="604C64"/>
    </a:accent5>
    <a:accent6>
      <a:srgbClr val="D2B3CF"/>
    </a:accent6>
    <a:hlink>
      <a:srgbClr val="0563C1"/>
    </a:hlink>
    <a:folHlink>
      <a:srgbClr val="BD91B9"/>
    </a:folHlink>
  </a:clrScheme>
</a:themeOverride>
</file>

<file path=ppt/theme/themeOverride7.xml><?xml version="1.0" encoding="utf-8"?>
<a:themeOverride xmlns:a="http://schemas.openxmlformats.org/drawingml/2006/main">
  <a:clrScheme name="PMC">
    <a:dk1>
      <a:sysClr val="windowText" lastClr="000000"/>
    </a:dk1>
    <a:lt1>
      <a:sysClr val="window" lastClr="FFFFFF"/>
    </a:lt1>
    <a:dk2>
      <a:srgbClr val="12112E"/>
    </a:dk2>
    <a:lt2>
      <a:srgbClr val="E7E6E6"/>
    </a:lt2>
    <a:accent1>
      <a:srgbClr val="C6DCD7"/>
    </a:accent1>
    <a:accent2>
      <a:srgbClr val="81A2A2"/>
    </a:accent2>
    <a:accent3>
      <a:srgbClr val="FACC74"/>
    </a:accent3>
    <a:accent4>
      <a:srgbClr val="12112E"/>
    </a:accent4>
    <a:accent5>
      <a:srgbClr val="604C64"/>
    </a:accent5>
    <a:accent6>
      <a:srgbClr val="D2B3CF"/>
    </a:accent6>
    <a:hlink>
      <a:srgbClr val="0563C1"/>
    </a:hlink>
    <a:folHlink>
      <a:srgbClr val="BD91B9"/>
    </a:folHlink>
  </a:clrScheme>
</a:themeOverride>
</file>

<file path=ppt/theme/themeOverride8.xml><?xml version="1.0" encoding="utf-8"?>
<a:themeOverride xmlns:a="http://schemas.openxmlformats.org/drawingml/2006/main">
  <a:clrScheme name="PMC">
    <a:dk1>
      <a:sysClr val="windowText" lastClr="000000"/>
    </a:dk1>
    <a:lt1>
      <a:sysClr val="window" lastClr="FFFFFF"/>
    </a:lt1>
    <a:dk2>
      <a:srgbClr val="12112E"/>
    </a:dk2>
    <a:lt2>
      <a:srgbClr val="E7E6E6"/>
    </a:lt2>
    <a:accent1>
      <a:srgbClr val="C6DCD7"/>
    </a:accent1>
    <a:accent2>
      <a:srgbClr val="81A2A2"/>
    </a:accent2>
    <a:accent3>
      <a:srgbClr val="FACC74"/>
    </a:accent3>
    <a:accent4>
      <a:srgbClr val="12112E"/>
    </a:accent4>
    <a:accent5>
      <a:srgbClr val="604C64"/>
    </a:accent5>
    <a:accent6>
      <a:srgbClr val="D2B3CF"/>
    </a:accent6>
    <a:hlink>
      <a:srgbClr val="0563C1"/>
    </a:hlink>
    <a:folHlink>
      <a:srgbClr val="BD91B9"/>
    </a:folHlink>
  </a:clrScheme>
</a:themeOverride>
</file>

<file path=ppt/theme/themeOverride9.xml><?xml version="1.0" encoding="utf-8"?>
<a:themeOverride xmlns:a="http://schemas.openxmlformats.org/drawingml/2006/main">
  <a:clrScheme name="PMC">
    <a:dk1>
      <a:sysClr val="windowText" lastClr="000000"/>
    </a:dk1>
    <a:lt1>
      <a:sysClr val="window" lastClr="FFFFFF"/>
    </a:lt1>
    <a:dk2>
      <a:srgbClr val="12112E"/>
    </a:dk2>
    <a:lt2>
      <a:srgbClr val="E7E6E6"/>
    </a:lt2>
    <a:accent1>
      <a:srgbClr val="C6DCD7"/>
    </a:accent1>
    <a:accent2>
      <a:srgbClr val="81A2A2"/>
    </a:accent2>
    <a:accent3>
      <a:srgbClr val="FACC74"/>
    </a:accent3>
    <a:accent4>
      <a:srgbClr val="12112E"/>
    </a:accent4>
    <a:accent5>
      <a:srgbClr val="604C64"/>
    </a:accent5>
    <a:accent6>
      <a:srgbClr val="D2B3CF"/>
    </a:accent6>
    <a:hlink>
      <a:srgbClr val="0563C1"/>
    </a:hlink>
    <a:folHlink>
      <a:srgbClr val="BD91B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3992</Words>
  <Application>Microsoft Office PowerPoint</Application>
  <PresentationFormat>Widescreen</PresentationFormat>
  <Paragraphs>713</Paragraphs>
  <Slides>67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6" baseType="lpstr">
      <vt:lpstr>Arial</vt:lpstr>
      <vt:lpstr>Calibri</vt:lpstr>
      <vt:lpstr>Calibri Light</vt:lpstr>
      <vt:lpstr>Droid Sans Mono</vt:lpstr>
      <vt:lpstr>Open Sans</vt:lpstr>
      <vt:lpstr>Office Theme</vt:lpstr>
      <vt:lpstr>Cahriot</vt:lpstr>
      <vt:lpstr>Custom Design</vt:lpstr>
      <vt:lpstr>Image</vt:lpstr>
      <vt:lpstr>CÓMO CONFIGURAR LOS GATEWAYS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Ahora tenemos que configurar el lado BACnet del gateway</vt:lpstr>
      <vt:lpstr>Ahora tenemos que configurar el lado BACnet del gateway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Chipkin</dc:creator>
  <cp:lastModifiedBy>Mike Arslan</cp:lastModifiedBy>
  <cp:revision>95</cp:revision>
  <cp:lastPrinted>2018-06-29T17:17:22Z</cp:lastPrinted>
  <dcterms:created xsi:type="dcterms:W3CDTF">2018-06-20T15:18:09Z</dcterms:created>
  <dcterms:modified xsi:type="dcterms:W3CDTF">2018-11-13T16:16:17Z</dcterms:modified>
</cp:coreProperties>
</file>